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sldIdLst>
    <p:sldId id="256" r:id="rId5"/>
    <p:sldId id="257" r:id="rId6"/>
    <p:sldId id="258" r:id="rId7"/>
    <p:sldId id="278" r:id="rId8"/>
    <p:sldId id="259" r:id="rId9"/>
    <p:sldId id="260" r:id="rId10"/>
    <p:sldId id="279" r:id="rId11"/>
    <p:sldId id="261" r:id="rId12"/>
    <p:sldId id="280" r:id="rId13"/>
    <p:sldId id="262" r:id="rId14"/>
    <p:sldId id="267" r:id="rId15"/>
    <p:sldId id="277" r:id="rId16"/>
    <p:sldId id="268" r:id="rId17"/>
    <p:sldId id="274" r:id="rId18"/>
    <p:sldId id="275" r:id="rId19"/>
    <p:sldId id="276" r:id="rId20"/>
    <p:sldId id="269" r:id="rId21"/>
    <p:sldId id="270" r:id="rId22"/>
    <p:sldId id="281" r:id="rId23"/>
    <p:sldId id="292" r:id="rId24"/>
    <p:sldId id="294" r:id="rId25"/>
    <p:sldId id="271" r:id="rId26"/>
    <p:sldId id="272" r:id="rId27"/>
    <p:sldId id="273" r:id="rId28"/>
    <p:sldId id="282" r:id="rId29"/>
    <p:sldId id="264" r:id="rId30"/>
    <p:sldId id="284" r:id="rId31"/>
    <p:sldId id="291" r:id="rId32"/>
    <p:sldId id="283" r:id="rId33"/>
    <p:sldId id="286" r:id="rId34"/>
    <p:sldId id="287" r:id="rId35"/>
    <p:sldId id="288" r:id="rId36"/>
    <p:sldId id="290" r:id="rId37"/>
    <p:sldId id="289"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AC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069" autoAdjust="0"/>
    <p:restoredTop sz="94660"/>
  </p:normalViewPr>
  <p:slideViewPr>
    <p:cSldViewPr snapToGrid="0">
      <p:cViewPr varScale="1">
        <p:scale>
          <a:sx n="87" d="100"/>
          <a:sy n="87" d="100"/>
        </p:scale>
        <p:origin x="78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ott Hardman" userId="d3036387-7614-4d3f-8690-1bc8d7ddf682" providerId="ADAL" clId="{A10036A6-97F6-4945-B432-790A097242AF}"/>
    <pc:docChg chg="undo redo custSel addSld delSld modSld sldOrd">
      <pc:chgData name="Scott Hardman" userId="d3036387-7614-4d3f-8690-1bc8d7ddf682" providerId="ADAL" clId="{A10036A6-97F6-4945-B432-790A097242AF}" dt="2022-02-18T20:43:45.212" v="5547" actId="2696"/>
      <pc:docMkLst>
        <pc:docMk/>
      </pc:docMkLst>
      <pc:sldChg chg="addSp delSp modSp modAnim">
        <pc:chgData name="Scott Hardman" userId="d3036387-7614-4d3f-8690-1bc8d7ddf682" providerId="ADAL" clId="{A10036A6-97F6-4945-B432-790A097242AF}" dt="2022-02-14T20:50:09.022" v="3239"/>
        <pc:sldMkLst>
          <pc:docMk/>
          <pc:sldMk cId="2012603961" sldId="264"/>
        </pc:sldMkLst>
      </pc:sldChg>
      <pc:sldChg chg="modSp">
        <pc:chgData name="Scott Hardman" userId="d3036387-7614-4d3f-8690-1bc8d7ddf682" providerId="ADAL" clId="{A10036A6-97F6-4945-B432-790A097242AF}" dt="2022-02-14T20:28:01.725" v="1937" actId="20577"/>
        <pc:sldMkLst>
          <pc:docMk/>
          <pc:sldMk cId="3278229667" sldId="268"/>
        </pc:sldMkLst>
      </pc:sldChg>
      <pc:sldChg chg="modSp">
        <pc:chgData name="Scott Hardman" userId="d3036387-7614-4d3f-8690-1bc8d7ddf682" providerId="ADAL" clId="{A10036A6-97F6-4945-B432-790A097242AF}" dt="2022-02-14T20:27:43.458" v="1920" actId="20577"/>
        <pc:sldMkLst>
          <pc:docMk/>
          <pc:sldMk cId="87119589" sldId="274"/>
        </pc:sldMkLst>
      </pc:sldChg>
      <pc:sldChg chg="addSp delSp modSp add ord">
        <pc:chgData name="Scott Hardman" userId="d3036387-7614-4d3f-8690-1bc8d7ddf682" providerId="ADAL" clId="{A10036A6-97F6-4945-B432-790A097242AF}" dt="2022-02-14T20:49:47.875" v="3236" actId="14100"/>
        <pc:sldMkLst>
          <pc:docMk/>
          <pc:sldMk cId="2115697244" sldId="283"/>
        </pc:sldMkLst>
      </pc:sldChg>
      <pc:sldChg chg="addSp delSp modSp add modAnim">
        <pc:chgData name="Scott Hardman" userId="d3036387-7614-4d3f-8690-1bc8d7ddf682" providerId="ADAL" clId="{A10036A6-97F6-4945-B432-790A097242AF}" dt="2022-02-14T20:50:18.673" v="3241"/>
        <pc:sldMkLst>
          <pc:docMk/>
          <pc:sldMk cId="3109703220" sldId="284"/>
        </pc:sldMkLst>
      </pc:sldChg>
      <pc:sldChg chg="addSp delSp modSp add ord delAnim">
        <pc:chgData name="Scott Hardman" userId="d3036387-7614-4d3f-8690-1bc8d7ddf682" providerId="ADAL" clId="{A10036A6-97F6-4945-B432-790A097242AF}" dt="2022-02-16T15:41:34.443" v="4242" actId="1076"/>
        <pc:sldMkLst>
          <pc:docMk/>
          <pc:sldMk cId="3281946656" sldId="286"/>
        </pc:sldMkLst>
      </pc:sldChg>
      <pc:sldChg chg="addSp delSp modSp add">
        <pc:chgData name="Scott Hardman" userId="d3036387-7614-4d3f-8690-1bc8d7ddf682" providerId="ADAL" clId="{A10036A6-97F6-4945-B432-790A097242AF}" dt="2022-02-17T15:34:55.511" v="5295" actId="14100"/>
        <pc:sldMkLst>
          <pc:docMk/>
          <pc:sldMk cId="430752023" sldId="287"/>
        </pc:sldMkLst>
      </pc:sldChg>
      <pc:sldChg chg="modSp add">
        <pc:chgData name="Scott Hardman" userId="d3036387-7614-4d3f-8690-1bc8d7ddf682" providerId="ADAL" clId="{A10036A6-97F6-4945-B432-790A097242AF}" dt="2022-02-17T15:32:56.665" v="5234" actId="20577"/>
        <pc:sldMkLst>
          <pc:docMk/>
          <pc:sldMk cId="954359338" sldId="288"/>
        </pc:sldMkLst>
      </pc:sldChg>
      <pc:sldChg chg="delSp modSp add">
        <pc:chgData name="Scott Hardman" userId="d3036387-7614-4d3f-8690-1bc8d7ddf682" providerId="ADAL" clId="{A10036A6-97F6-4945-B432-790A097242AF}" dt="2022-02-17T15:26:15.478" v="5206" actId="6549"/>
        <pc:sldMkLst>
          <pc:docMk/>
          <pc:sldMk cId="1506759653" sldId="289"/>
        </pc:sldMkLst>
      </pc:sldChg>
      <pc:sldChg chg="modSp add">
        <pc:chgData name="Scott Hardman" userId="d3036387-7614-4d3f-8690-1bc8d7ddf682" providerId="ADAL" clId="{A10036A6-97F6-4945-B432-790A097242AF}" dt="2022-02-17T15:33:05.888" v="5248" actId="20577"/>
        <pc:sldMkLst>
          <pc:docMk/>
          <pc:sldMk cId="1061998839" sldId="290"/>
        </pc:sldMkLst>
      </pc:sldChg>
      <pc:sldChg chg="addSp delSp modSp add del">
        <pc:chgData name="Scott Hardman" userId="d3036387-7614-4d3f-8690-1bc8d7ddf682" providerId="ADAL" clId="{A10036A6-97F6-4945-B432-790A097242AF}" dt="2022-02-18T20:43:45.212" v="5547" actId="2696"/>
        <pc:sldMkLst>
          <pc:docMk/>
          <pc:sldMk cId="2125906129" sldId="291"/>
        </pc:sldMkLst>
      </pc:sldChg>
      <pc:sldChg chg="add del">
        <pc:chgData name="Scott Hardman" userId="d3036387-7614-4d3f-8690-1bc8d7ddf682" providerId="ADAL" clId="{A10036A6-97F6-4945-B432-790A097242AF}" dt="2022-02-18T20:43:45.210" v="5546" actId="2696"/>
        <pc:sldMkLst>
          <pc:docMk/>
          <pc:sldMk cId="854153827" sldId="292"/>
        </pc:sldMkLst>
      </pc:sldChg>
    </pc:docChg>
  </pc:docChgLst>
  <pc:docChgLst>
    <pc:chgData name="Scott Hardman" userId="d3036387-7614-4d3f-8690-1bc8d7ddf682" providerId="ADAL" clId="{5D83A68B-EBA7-41F5-AC67-C1839D9BF93F}"/>
    <pc:docChg chg="modSld">
      <pc:chgData name="Scott Hardman" userId="d3036387-7614-4d3f-8690-1bc8d7ddf682" providerId="ADAL" clId="{5D83A68B-EBA7-41F5-AC67-C1839D9BF93F}" dt="2022-06-03T18:37:43.985" v="0" actId="1076"/>
      <pc:docMkLst>
        <pc:docMk/>
      </pc:docMkLst>
      <pc:sldChg chg="modSp">
        <pc:chgData name="Scott Hardman" userId="d3036387-7614-4d3f-8690-1bc8d7ddf682" providerId="ADAL" clId="{5D83A68B-EBA7-41F5-AC67-C1839D9BF93F}" dt="2022-06-03T18:37:43.985" v="0" actId="1076"/>
        <pc:sldMkLst>
          <pc:docMk/>
          <pc:sldMk cId="4112372801" sldId="279"/>
        </pc:sldMkLst>
      </pc:sldChg>
    </pc:docChg>
  </pc:docChgLst>
  <pc:docChgLst>
    <pc:chgData name="Scott Hardman" userId="d3036387-7614-4d3f-8690-1bc8d7ddf682" providerId="ADAL" clId="{3F430D36-DD56-42D1-87DE-F3B401A426E1}"/>
    <pc:docChg chg="undo custSel modSld">
      <pc:chgData name="Scott Hardman" userId="d3036387-7614-4d3f-8690-1bc8d7ddf682" providerId="ADAL" clId="{3F430D36-DD56-42D1-87DE-F3B401A426E1}" dt="2022-10-28T14:28:24.880" v="97" actId="1076"/>
      <pc:docMkLst>
        <pc:docMk/>
      </pc:docMkLst>
      <pc:sldChg chg="modSp mod">
        <pc:chgData name="Scott Hardman" userId="d3036387-7614-4d3f-8690-1bc8d7ddf682" providerId="ADAL" clId="{3F430D36-DD56-42D1-87DE-F3B401A426E1}" dt="2022-10-28T13:44:07.281" v="70" actId="20577"/>
        <pc:sldMkLst>
          <pc:docMk/>
          <pc:sldMk cId="1655386239" sldId="270"/>
        </pc:sldMkLst>
      </pc:sldChg>
      <pc:sldChg chg="addSp delSp modSp mod">
        <pc:chgData name="Scott Hardman" userId="d3036387-7614-4d3f-8690-1bc8d7ddf682" providerId="ADAL" clId="{3F430D36-DD56-42D1-87DE-F3B401A426E1}" dt="2022-10-28T14:28:24.880" v="97" actId="1076"/>
        <pc:sldMkLst>
          <pc:docMk/>
          <pc:sldMk cId="446998455" sldId="273"/>
        </pc:sldMkLst>
      </pc:sldChg>
    </pc:docChg>
  </pc:docChgLst>
  <pc:docChgLst>
    <pc:chgData name="Scott Hardman" userId="d3036387-7614-4d3f-8690-1bc8d7ddf682" providerId="ADAL" clId="{8211B149-0D7A-4D28-A449-4710ABF32AD7}"/>
    <pc:docChg chg="undo custSel modSld">
      <pc:chgData name="Scott Hardman" userId="d3036387-7614-4d3f-8690-1bc8d7ddf682" providerId="ADAL" clId="{8211B149-0D7A-4D28-A449-4710ABF32AD7}" dt="2022-10-28T18:26:54.077" v="37" actId="20577"/>
      <pc:docMkLst>
        <pc:docMk/>
      </pc:docMkLst>
      <pc:sldChg chg="modSp">
        <pc:chgData name="Scott Hardman" userId="d3036387-7614-4d3f-8690-1bc8d7ddf682" providerId="ADAL" clId="{8211B149-0D7A-4D28-A449-4710ABF32AD7}" dt="2022-10-28T18:26:14.657" v="20" actId="207"/>
        <pc:sldMkLst>
          <pc:docMk/>
          <pc:sldMk cId="703840911" sldId="271"/>
        </pc:sldMkLst>
      </pc:sldChg>
      <pc:sldChg chg="modSp mod">
        <pc:chgData name="Scott Hardman" userId="d3036387-7614-4d3f-8690-1bc8d7ddf682" providerId="ADAL" clId="{8211B149-0D7A-4D28-A449-4710ABF32AD7}" dt="2022-10-28T18:26:01.742" v="19" actId="207"/>
        <pc:sldMkLst>
          <pc:docMk/>
          <pc:sldMk cId="2479171543" sldId="272"/>
        </pc:sldMkLst>
      </pc:sldChg>
      <pc:sldChg chg="modSp mod">
        <pc:chgData name="Scott Hardman" userId="d3036387-7614-4d3f-8690-1bc8d7ddf682" providerId="ADAL" clId="{8211B149-0D7A-4D28-A449-4710ABF32AD7}" dt="2022-10-28T18:26:43.481" v="33" actId="20577"/>
        <pc:sldMkLst>
          <pc:docMk/>
          <pc:sldMk cId="446998455" sldId="273"/>
        </pc:sldMkLst>
      </pc:sldChg>
      <pc:sldChg chg="addSp delSp modSp mod delAnim modAnim">
        <pc:chgData name="Scott Hardman" userId="d3036387-7614-4d3f-8690-1bc8d7ddf682" providerId="ADAL" clId="{8211B149-0D7A-4D28-A449-4710ABF32AD7}" dt="2022-10-28T18:25:04.186" v="15"/>
        <pc:sldMkLst>
          <pc:docMk/>
          <pc:sldMk cId="97904601" sldId="281"/>
        </pc:sldMkLst>
      </pc:sldChg>
      <pc:sldChg chg="modSp">
        <pc:chgData name="Scott Hardman" userId="d3036387-7614-4d3f-8690-1bc8d7ddf682" providerId="ADAL" clId="{8211B149-0D7A-4D28-A449-4710ABF32AD7}" dt="2022-10-28T18:26:54.077" v="37" actId="20577"/>
        <pc:sldMkLst>
          <pc:docMk/>
          <pc:sldMk cId="1529768655" sldId="282"/>
        </pc:sldMkLst>
      </pc:sldChg>
    </pc:docChg>
  </pc:docChgLst>
  <pc:docChgLst>
    <pc:chgData name="Ashley Hoitink" userId="cc818c55-56eb-473e-b023-3a0aec31857a" providerId="ADAL" clId="{F4EF2501-B1E6-49DE-B72A-6809F445A3ED}"/>
    <pc:docChg chg="custSel modSld">
      <pc:chgData name="Ashley Hoitink" userId="cc818c55-56eb-473e-b023-3a0aec31857a" providerId="ADAL" clId="{F4EF2501-B1E6-49DE-B72A-6809F445A3ED}" dt="2025-03-03T15:07:57.624" v="96" actId="20577"/>
      <pc:docMkLst>
        <pc:docMk/>
      </pc:docMkLst>
      <pc:sldChg chg="modSp mod">
        <pc:chgData name="Ashley Hoitink" userId="cc818c55-56eb-473e-b023-3a0aec31857a" providerId="ADAL" clId="{F4EF2501-B1E6-49DE-B72A-6809F445A3ED}" dt="2025-03-03T15:06:50.305" v="62" actId="20577"/>
        <pc:sldMkLst>
          <pc:docMk/>
          <pc:sldMk cId="3278229667" sldId="268"/>
        </pc:sldMkLst>
        <pc:spChg chg="mod">
          <ac:chgData name="Ashley Hoitink" userId="cc818c55-56eb-473e-b023-3a0aec31857a" providerId="ADAL" clId="{F4EF2501-B1E6-49DE-B72A-6809F445A3ED}" dt="2025-03-03T15:06:50.305" v="62" actId="20577"/>
          <ac:spMkLst>
            <pc:docMk/>
            <pc:sldMk cId="3278229667" sldId="268"/>
            <ac:spMk id="3" creationId="{D90F62BE-F6A2-417D-93B5-D908CB9A79DF}"/>
          </ac:spMkLst>
        </pc:spChg>
      </pc:sldChg>
      <pc:sldChg chg="modSp mod">
        <pc:chgData name="Ashley Hoitink" userId="cc818c55-56eb-473e-b023-3a0aec31857a" providerId="ADAL" clId="{F4EF2501-B1E6-49DE-B72A-6809F445A3ED}" dt="2025-03-03T15:07:57.624" v="96" actId="20577"/>
        <pc:sldMkLst>
          <pc:docMk/>
          <pc:sldMk cId="3281946656" sldId="286"/>
        </pc:sldMkLst>
        <pc:spChg chg="mod">
          <ac:chgData name="Ashley Hoitink" userId="cc818c55-56eb-473e-b023-3a0aec31857a" providerId="ADAL" clId="{F4EF2501-B1E6-49DE-B72A-6809F445A3ED}" dt="2025-03-03T15:07:57.624" v="96" actId="20577"/>
          <ac:spMkLst>
            <pc:docMk/>
            <pc:sldMk cId="3281946656" sldId="286"/>
            <ac:spMk id="3" creationId="{D90F62BE-F6A2-417D-93B5-D908CB9A79DF}"/>
          </ac:spMkLst>
        </pc:spChg>
      </pc:sldChg>
    </pc:docChg>
  </pc:docChgLst>
  <pc:docChgLst>
    <pc:chgData name="Scott Hardman" userId="d3036387-7614-4d3f-8690-1bc8d7ddf682" providerId="ADAL" clId="{5238F163-86EE-42C3-909D-5E0545EA9503}"/>
    <pc:docChg chg="custSel addSld modSld sldOrd">
      <pc:chgData name="Scott Hardman" userId="d3036387-7614-4d3f-8690-1bc8d7ddf682" providerId="ADAL" clId="{5238F163-86EE-42C3-909D-5E0545EA9503}" dt="2022-03-24T16:33:38.787" v="831" actId="20577"/>
      <pc:docMkLst>
        <pc:docMk/>
      </pc:docMkLst>
      <pc:sldChg chg="modSp modAnim">
        <pc:chgData name="Scott Hardman" userId="d3036387-7614-4d3f-8690-1bc8d7ddf682" providerId="ADAL" clId="{5238F163-86EE-42C3-909D-5E0545EA9503}" dt="2022-03-24T15:48:01.515" v="758" actId="20577"/>
        <pc:sldMkLst>
          <pc:docMk/>
          <pc:sldMk cId="703840911" sldId="271"/>
        </pc:sldMkLst>
      </pc:sldChg>
      <pc:sldChg chg="modSp modAnim">
        <pc:chgData name="Scott Hardman" userId="d3036387-7614-4d3f-8690-1bc8d7ddf682" providerId="ADAL" clId="{5238F163-86EE-42C3-909D-5E0545EA9503}" dt="2022-03-24T15:46:00.135" v="648" actId="20577"/>
        <pc:sldMkLst>
          <pc:docMk/>
          <pc:sldMk cId="2479171543" sldId="272"/>
        </pc:sldMkLst>
      </pc:sldChg>
      <pc:sldChg chg="modSp">
        <pc:chgData name="Scott Hardman" userId="d3036387-7614-4d3f-8690-1bc8d7ddf682" providerId="ADAL" clId="{5238F163-86EE-42C3-909D-5E0545EA9503}" dt="2022-03-24T16:33:38.787" v="831" actId="20577"/>
        <pc:sldMkLst>
          <pc:docMk/>
          <pc:sldMk cId="446998455" sldId="273"/>
        </pc:sldMkLst>
      </pc:sldChg>
      <pc:sldChg chg="modSp mod">
        <pc:chgData name="Scott Hardman" userId="d3036387-7614-4d3f-8690-1bc8d7ddf682" providerId="ADAL" clId="{5238F163-86EE-42C3-909D-5E0545EA9503}" dt="2022-03-23T15:45:38.153" v="414" actId="11"/>
        <pc:sldMkLst>
          <pc:docMk/>
          <pc:sldMk cId="2115697244" sldId="283"/>
        </pc:sldMkLst>
      </pc:sldChg>
      <pc:sldChg chg="modSp mod">
        <pc:chgData name="Scott Hardman" userId="d3036387-7614-4d3f-8690-1bc8d7ddf682" providerId="ADAL" clId="{5238F163-86EE-42C3-909D-5E0545EA9503}" dt="2022-03-23T15:40:54.488" v="91" actId="14100"/>
        <pc:sldMkLst>
          <pc:docMk/>
          <pc:sldMk cId="430752023" sldId="287"/>
        </pc:sldMkLst>
      </pc:sldChg>
      <pc:sldChg chg="modSp mod">
        <pc:chgData name="Scott Hardman" userId="d3036387-7614-4d3f-8690-1bc8d7ddf682" providerId="ADAL" clId="{5238F163-86EE-42C3-909D-5E0545EA9503}" dt="2022-03-23T15:41:18.698" v="100" actId="20577"/>
        <pc:sldMkLst>
          <pc:docMk/>
          <pc:sldMk cId="954359338" sldId="288"/>
        </pc:sldMkLst>
      </pc:sldChg>
      <pc:sldChg chg="modSp mod">
        <pc:chgData name="Scott Hardman" userId="d3036387-7614-4d3f-8690-1bc8d7ddf682" providerId="ADAL" clId="{5238F163-86EE-42C3-909D-5E0545EA9503}" dt="2022-03-23T15:40:24.156" v="82" actId="21"/>
        <pc:sldMkLst>
          <pc:docMk/>
          <pc:sldMk cId="1061998839" sldId="290"/>
        </pc:sldMkLst>
      </pc:sldChg>
      <pc:sldChg chg="addSp delSp modSp add mod delAnim modAnim">
        <pc:chgData name="Scott Hardman" userId="d3036387-7614-4d3f-8690-1bc8d7ddf682" providerId="ADAL" clId="{5238F163-86EE-42C3-909D-5E0545EA9503}" dt="2022-03-23T15:50:05.750" v="442"/>
        <pc:sldMkLst>
          <pc:docMk/>
          <pc:sldMk cId="2810004155" sldId="291"/>
        </pc:sldMkLst>
      </pc:sldChg>
      <pc:sldChg chg="modSp add ord">
        <pc:chgData name="Scott Hardman" userId="d3036387-7614-4d3f-8690-1bc8d7ddf682" providerId="ADAL" clId="{5238F163-86EE-42C3-909D-5E0545EA9503}" dt="2022-03-24T15:46:17.873" v="667"/>
        <pc:sldMkLst>
          <pc:docMk/>
          <pc:sldMk cId="3179871929" sldId="292"/>
        </pc:sldMkLst>
      </pc:sldChg>
    </pc:docChg>
  </pc:docChgLst>
  <pc:docChgLst>
    <pc:chgData name="Scott Hardman" userId="d3036387-7614-4d3f-8690-1bc8d7ddf682" providerId="ADAL" clId="{25ABC816-59E1-41F2-A395-DA584C413C4C}"/>
    <pc:docChg chg="undo custSel addSld delSld modSld sldOrd">
      <pc:chgData name="Scott Hardman" userId="d3036387-7614-4d3f-8690-1bc8d7ddf682" providerId="ADAL" clId="{25ABC816-59E1-41F2-A395-DA584C413C4C}" dt="2022-02-03T19:25:02.448" v="1014" actId="6549"/>
      <pc:docMkLst>
        <pc:docMk/>
      </pc:docMkLst>
      <pc:sldChg chg="addSp modSp mod modAnim">
        <pc:chgData name="Scott Hardman" userId="d3036387-7614-4d3f-8690-1bc8d7ddf682" providerId="ADAL" clId="{25ABC816-59E1-41F2-A395-DA584C413C4C}" dt="2022-02-03T16:41:53.691" v="23"/>
        <pc:sldMkLst>
          <pc:docMk/>
          <pc:sldMk cId="732167681" sldId="257"/>
        </pc:sldMkLst>
      </pc:sldChg>
      <pc:sldChg chg="addSp modSp mod modAnim">
        <pc:chgData name="Scott Hardman" userId="d3036387-7614-4d3f-8690-1bc8d7ddf682" providerId="ADAL" clId="{25ABC816-59E1-41F2-A395-DA584C413C4C}" dt="2022-02-03T16:43:48.027" v="41"/>
        <pc:sldMkLst>
          <pc:docMk/>
          <pc:sldMk cId="458837738" sldId="258"/>
        </pc:sldMkLst>
      </pc:sldChg>
      <pc:sldChg chg="addSp delSp modSp mod addAnim delAnim modAnim">
        <pc:chgData name="Scott Hardman" userId="d3036387-7614-4d3f-8690-1bc8d7ddf682" providerId="ADAL" clId="{25ABC816-59E1-41F2-A395-DA584C413C4C}" dt="2022-02-03T16:51:40.028" v="128"/>
        <pc:sldMkLst>
          <pc:docMk/>
          <pc:sldMk cId="3203224567" sldId="260"/>
        </pc:sldMkLst>
      </pc:sldChg>
      <pc:sldChg chg="addSp delSp modSp mod modAnim">
        <pc:chgData name="Scott Hardman" userId="d3036387-7614-4d3f-8690-1bc8d7ddf682" providerId="ADAL" clId="{25ABC816-59E1-41F2-A395-DA584C413C4C}" dt="2022-02-03T16:58:12.971" v="188"/>
        <pc:sldMkLst>
          <pc:docMk/>
          <pc:sldMk cId="2821355916" sldId="261"/>
        </pc:sldMkLst>
      </pc:sldChg>
      <pc:sldChg chg="addSp modSp mod modAnim">
        <pc:chgData name="Scott Hardman" userId="d3036387-7614-4d3f-8690-1bc8d7ddf682" providerId="ADAL" clId="{25ABC816-59E1-41F2-A395-DA584C413C4C}" dt="2022-02-03T17:17:37.348" v="223"/>
        <pc:sldMkLst>
          <pc:docMk/>
          <pc:sldMk cId="1385679778" sldId="267"/>
        </pc:sldMkLst>
      </pc:sldChg>
      <pc:sldChg chg="delSp modSp mod">
        <pc:chgData name="Scott Hardman" userId="d3036387-7614-4d3f-8690-1bc8d7ddf682" providerId="ADAL" clId="{25ABC816-59E1-41F2-A395-DA584C413C4C}" dt="2022-02-03T17:25:34.265" v="257" actId="478"/>
        <pc:sldMkLst>
          <pc:docMk/>
          <pc:sldMk cId="3278229667" sldId="268"/>
        </pc:sldMkLst>
      </pc:sldChg>
      <pc:sldChg chg="modSp mod">
        <pc:chgData name="Scott Hardman" userId="d3036387-7614-4d3f-8690-1bc8d7ddf682" providerId="ADAL" clId="{25ABC816-59E1-41F2-A395-DA584C413C4C}" dt="2022-02-03T17:49:21.364" v="424" actId="20577"/>
        <pc:sldMkLst>
          <pc:docMk/>
          <pc:sldMk cId="1562564327" sldId="269"/>
        </pc:sldMkLst>
      </pc:sldChg>
      <pc:sldChg chg="modSp mod">
        <pc:chgData name="Scott Hardman" userId="d3036387-7614-4d3f-8690-1bc8d7ddf682" providerId="ADAL" clId="{25ABC816-59E1-41F2-A395-DA584C413C4C}" dt="2022-02-03T17:45:11.705" v="286" actId="21"/>
        <pc:sldMkLst>
          <pc:docMk/>
          <pc:sldMk cId="1655386239" sldId="270"/>
        </pc:sldMkLst>
      </pc:sldChg>
      <pc:sldChg chg="modSp mod">
        <pc:chgData name="Scott Hardman" userId="d3036387-7614-4d3f-8690-1bc8d7ddf682" providerId="ADAL" clId="{25ABC816-59E1-41F2-A395-DA584C413C4C}" dt="2022-02-03T17:45:22.937" v="289" actId="21"/>
        <pc:sldMkLst>
          <pc:docMk/>
          <pc:sldMk cId="703840911" sldId="271"/>
        </pc:sldMkLst>
      </pc:sldChg>
      <pc:sldChg chg="modAnim">
        <pc:chgData name="Scott Hardman" userId="d3036387-7614-4d3f-8690-1bc8d7ddf682" providerId="ADAL" clId="{25ABC816-59E1-41F2-A395-DA584C413C4C}" dt="2022-02-03T17:50:09.189" v="427"/>
        <pc:sldMkLst>
          <pc:docMk/>
          <pc:sldMk cId="2479171543" sldId="272"/>
        </pc:sldMkLst>
      </pc:sldChg>
      <pc:sldChg chg="addSp modSp mod modAnim">
        <pc:chgData name="Scott Hardman" userId="d3036387-7614-4d3f-8690-1bc8d7ddf682" providerId="ADAL" clId="{25ABC816-59E1-41F2-A395-DA584C413C4C}" dt="2022-02-03T17:51:54.304" v="456"/>
        <pc:sldMkLst>
          <pc:docMk/>
          <pc:sldMk cId="446998455" sldId="273"/>
        </pc:sldMkLst>
      </pc:sldChg>
      <pc:sldChg chg="modSp mod">
        <pc:chgData name="Scott Hardman" userId="d3036387-7614-4d3f-8690-1bc8d7ddf682" providerId="ADAL" clId="{25ABC816-59E1-41F2-A395-DA584C413C4C}" dt="2022-02-03T17:33:15.143" v="263" actId="6549"/>
        <pc:sldMkLst>
          <pc:docMk/>
          <pc:sldMk cId="87119589" sldId="274"/>
        </pc:sldMkLst>
      </pc:sldChg>
      <pc:sldChg chg="modSp mod">
        <pc:chgData name="Scott Hardman" userId="d3036387-7614-4d3f-8690-1bc8d7ddf682" providerId="ADAL" clId="{25ABC816-59E1-41F2-A395-DA584C413C4C}" dt="2022-02-03T17:42:19.540" v="285" actId="122"/>
        <pc:sldMkLst>
          <pc:docMk/>
          <pc:sldMk cId="1518124673" sldId="275"/>
        </pc:sldMkLst>
      </pc:sldChg>
      <pc:sldChg chg="modSp mod">
        <pc:chgData name="Scott Hardman" userId="d3036387-7614-4d3f-8690-1bc8d7ddf682" providerId="ADAL" clId="{25ABC816-59E1-41F2-A395-DA584C413C4C}" dt="2022-02-03T17:24:36.187" v="253" actId="6549"/>
        <pc:sldMkLst>
          <pc:docMk/>
          <pc:sldMk cId="3978182978" sldId="276"/>
        </pc:sldMkLst>
      </pc:sldChg>
      <pc:sldChg chg="addSp delSp modSp mod modAnim">
        <pc:chgData name="Scott Hardman" userId="d3036387-7614-4d3f-8690-1bc8d7ddf682" providerId="ADAL" clId="{25ABC816-59E1-41F2-A395-DA584C413C4C}" dt="2022-02-03T17:22:10.468" v="247"/>
        <pc:sldMkLst>
          <pc:docMk/>
          <pc:sldMk cId="96219094" sldId="277"/>
        </pc:sldMkLst>
      </pc:sldChg>
      <pc:sldChg chg="addSp modSp add mod modAnim">
        <pc:chgData name="Scott Hardman" userId="d3036387-7614-4d3f-8690-1bc8d7ddf682" providerId="ADAL" clId="{25ABC816-59E1-41F2-A395-DA584C413C4C}" dt="2022-02-03T16:45:33.664" v="61"/>
        <pc:sldMkLst>
          <pc:docMk/>
          <pc:sldMk cId="3106789230" sldId="278"/>
        </pc:sldMkLst>
      </pc:sldChg>
      <pc:sldChg chg="addSp delSp modSp add mod modAnim">
        <pc:chgData name="Scott Hardman" userId="d3036387-7614-4d3f-8690-1bc8d7ddf682" providerId="ADAL" clId="{25ABC816-59E1-41F2-A395-DA584C413C4C}" dt="2022-02-03T16:56:27.354" v="168" actId="1076"/>
        <pc:sldMkLst>
          <pc:docMk/>
          <pc:sldMk cId="4112372801" sldId="279"/>
        </pc:sldMkLst>
      </pc:sldChg>
      <pc:sldChg chg="addSp modSp add mod modAnim">
        <pc:chgData name="Scott Hardman" userId="d3036387-7614-4d3f-8690-1bc8d7ddf682" providerId="ADAL" clId="{25ABC816-59E1-41F2-A395-DA584C413C4C}" dt="2022-02-03T17:00:21.021" v="205"/>
        <pc:sldMkLst>
          <pc:docMk/>
          <pc:sldMk cId="1573052879" sldId="280"/>
        </pc:sldMkLst>
      </pc:sldChg>
      <pc:sldChg chg="addSp delSp modSp add mod modAnim">
        <pc:chgData name="Scott Hardman" userId="d3036387-7614-4d3f-8690-1bc8d7ddf682" providerId="ADAL" clId="{25ABC816-59E1-41F2-A395-DA584C413C4C}" dt="2022-02-03T17:48:38.856" v="311"/>
        <pc:sldMkLst>
          <pc:docMk/>
          <pc:sldMk cId="97904601" sldId="281"/>
        </pc:sldMkLst>
      </pc:sldChg>
      <pc:sldChg chg="addSp modSp add mod modAnim">
        <pc:chgData name="Scott Hardman" userId="d3036387-7614-4d3f-8690-1bc8d7ddf682" providerId="ADAL" clId="{25ABC816-59E1-41F2-A395-DA584C413C4C}" dt="2022-02-03T17:53:07.561" v="476"/>
        <pc:sldMkLst>
          <pc:docMk/>
          <pc:sldMk cId="1529768655" sldId="282"/>
        </pc:sldMkLst>
      </pc:sldChg>
    </pc:docChg>
  </pc:docChgLst>
  <pc:docChgLst>
    <pc:chgData name="Scott Hardman" userId="d3036387-7614-4d3f-8690-1bc8d7ddf682" providerId="ADAL" clId="{1AA4A5BF-D949-4984-A0F2-B32E2BF2E1BA}"/>
    <pc:docChg chg="undo custSel modSld">
      <pc:chgData name="Scott Hardman" userId="d3036387-7614-4d3f-8690-1bc8d7ddf682" providerId="ADAL" clId="{1AA4A5BF-D949-4984-A0F2-B32E2BF2E1BA}" dt="2022-03-08T20:01:24.478" v="73" actId="20577"/>
      <pc:docMkLst>
        <pc:docMk/>
      </pc:docMkLst>
      <pc:sldChg chg="modSp mod">
        <pc:chgData name="Scott Hardman" userId="d3036387-7614-4d3f-8690-1bc8d7ddf682" providerId="ADAL" clId="{1AA4A5BF-D949-4984-A0F2-B32E2BF2E1BA}" dt="2022-03-08T19:29:45.780" v="20" actId="20577"/>
        <pc:sldMkLst>
          <pc:docMk/>
          <pc:sldMk cId="732167681" sldId="257"/>
        </pc:sldMkLst>
      </pc:sldChg>
      <pc:sldChg chg="modSp">
        <pc:chgData name="Scott Hardman" userId="d3036387-7614-4d3f-8690-1bc8d7ddf682" providerId="ADAL" clId="{1AA4A5BF-D949-4984-A0F2-B32E2BF2E1BA}" dt="2022-03-08T19:29:50.543" v="22" actId="20577"/>
        <pc:sldMkLst>
          <pc:docMk/>
          <pc:sldMk cId="458837738" sldId="258"/>
        </pc:sldMkLst>
      </pc:sldChg>
      <pc:sldChg chg="modSp">
        <pc:chgData name="Scott Hardman" userId="d3036387-7614-4d3f-8690-1bc8d7ddf682" providerId="ADAL" clId="{1AA4A5BF-D949-4984-A0F2-B32E2BF2E1BA}" dt="2022-03-08T19:29:58.574" v="25" actId="20577"/>
        <pc:sldMkLst>
          <pc:docMk/>
          <pc:sldMk cId="1464717156" sldId="259"/>
        </pc:sldMkLst>
      </pc:sldChg>
      <pc:sldChg chg="modSp">
        <pc:chgData name="Scott Hardman" userId="d3036387-7614-4d3f-8690-1bc8d7ddf682" providerId="ADAL" clId="{1AA4A5BF-D949-4984-A0F2-B32E2BF2E1BA}" dt="2022-03-08T19:30:03.774" v="27" actId="20577"/>
        <pc:sldMkLst>
          <pc:docMk/>
          <pc:sldMk cId="3203224567" sldId="260"/>
        </pc:sldMkLst>
      </pc:sldChg>
      <pc:sldChg chg="modSp">
        <pc:chgData name="Scott Hardman" userId="d3036387-7614-4d3f-8690-1bc8d7ddf682" providerId="ADAL" clId="{1AA4A5BF-D949-4984-A0F2-B32E2BF2E1BA}" dt="2022-03-08T19:30:15.613" v="30" actId="20577"/>
        <pc:sldMkLst>
          <pc:docMk/>
          <pc:sldMk cId="2821355916" sldId="261"/>
        </pc:sldMkLst>
      </pc:sldChg>
      <pc:sldChg chg="modSp mod">
        <pc:chgData name="Scott Hardman" userId="d3036387-7614-4d3f-8690-1bc8d7ddf682" providerId="ADAL" clId="{1AA4A5BF-D949-4984-A0F2-B32E2BF2E1BA}" dt="2022-03-08T19:33:23.703" v="52" actId="14100"/>
        <pc:sldMkLst>
          <pc:docMk/>
          <pc:sldMk cId="2564826088" sldId="262"/>
        </pc:sldMkLst>
      </pc:sldChg>
      <pc:sldChg chg="modSp mod">
        <pc:chgData name="Scott Hardman" userId="d3036387-7614-4d3f-8690-1bc8d7ddf682" providerId="ADAL" clId="{1AA4A5BF-D949-4984-A0F2-B32E2BF2E1BA}" dt="2022-03-08T19:33:44.247" v="56" actId="20577"/>
        <pc:sldMkLst>
          <pc:docMk/>
          <pc:sldMk cId="1385679778" sldId="267"/>
        </pc:sldMkLst>
      </pc:sldChg>
      <pc:sldChg chg="modSp mod">
        <pc:chgData name="Scott Hardman" userId="d3036387-7614-4d3f-8690-1bc8d7ddf682" providerId="ADAL" clId="{1AA4A5BF-D949-4984-A0F2-B32E2BF2E1BA}" dt="2022-03-08T20:00:49.578" v="61" actId="20577"/>
        <pc:sldMkLst>
          <pc:docMk/>
          <pc:sldMk cId="1655386239" sldId="270"/>
        </pc:sldMkLst>
      </pc:sldChg>
      <pc:sldChg chg="modSp">
        <pc:chgData name="Scott Hardman" userId="d3036387-7614-4d3f-8690-1bc8d7ddf682" providerId="ADAL" clId="{1AA4A5BF-D949-4984-A0F2-B32E2BF2E1BA}" dt="2022-03-08T20:01:03.622" v="69" actId="20577"/>
        <pc:sldMkLst>
          <pc:docMk/>
          <pc:sldMk cId="703840911" sldId="271"/>
        </pc:sldMkLst>
      </pc:sldChg>
      <pc:sldChg chg="modSp">
        <pc:chgData name="Scott Hardman" userId="d3036387-7614-4d3f-8690-1bc8d7ddf682" providerId="ADAL" clId="{1AA4A5BF-D949-4984-A0F2-B32E2BF2E1BA}" dt="2022-03-08T20:01:14.706" v="70" actId="20577"/>
        <pc:sldMkLst>
          <pc:docMk/>
          <pc:sldMk cId="446998455" sldId="273"/>
        </pc:sldMkLst>
      </pc:sldChg>
      <pc:sldChg chg="modSp">
        <pc:chgData name="Scott Hardman" userId="d3036387-7614-4d3f-8690-1bc8d7ddf682" providerId="ADAL" clId="{1AA4A5BF-D949-4984-A0F2-B32E2BF2E1BA}" dt="2022-03-08T19:29:54.795" v="24" actId="20577"/>
        <pc:sldMkLst>
          <pc:docMk/>
          <pc:sldMk cId="3106789230" sldId="278"/>
        </pc:sldMkLst>
      </pc:sldChg>
      <pc:sldChg chg="modSp mod">
        <pc:chgData name="Scott Hardman" userId="d3036387-7614-4d3f-8690-1bc8d7ddf682" providerId="ADAL" clId="{1AA4A5BF-D949-4984-A0F2-B32E2BF2E1BA}" dt="2022-03-08T19:30:07.919" v="28" actId="20577"/>
        <pc:sldMkLst>
          <pc:docMk/>
          <pc:sldMk cId="4112372801" sldId="279"/>
        </pc:sldMkLst>
      </pc:sldChg>
      <pc:sldChg chg="modSp">
        <pc:chgData name="Scott Hardman" userId="d3036387-7614-4d3f-8690-1bc8d7ddf682" providerId="ADAL" clId="{1AA4A5BF-D949-4984-A0F2-B32E2BF2E1BA}" dt="2022-03-08T20:01:24.478" v="73" actId="20577"/>
        <pc:sldMkLst>
          <pc:docMk/>
          <pc:sldMk cId="1529768655" sldId="282"/>
        </pc:sldMkLst>
      </pc:sldChg>
      <pc:sldChg chg="modSp mod">
        <pc:chgData name="Scott Hardman" userId="d3036387-7614-4d3f-8690-1bc8d7ddf682" providerId="ADAL" clId="{1AA4A5BF-D949-4984-A0F2-B32E2BF2E1BA}" dt="2022-03-08T19:19:32.196" v="16" actId="14100"/>
        <pc:sldMkLst>
          <pc:docMk/>
          <pc:sldMk cId="3109703220" sldId="284"/>
        </pc:sldMkLst>
      </pc:sldChg>
    </pc:docChg>
  </pc:docChgLst>
  <pc:docChgLst>
    <pc:chgData name="Ashley Hoitink" userId="cc818c55-56eb-473e-b023-3a0aec31857a" providerId="ADAL" clId="{4186B4B2-6045-424F-9B7F-CB63D2ACA86E}"/>
    <pc:docChg chg="delSld">
      <pc:chgData name="Ashley Hoitink" userId="cc818c55-56eb-473e-b023-3a0aec31857a" providerId="ADAL" clId="{4186B4B2-6045-424F-9B7F-CB63D2ACA86E}" dt="2024-09-27T20:04:00.615" v="0" actId="47"/>
      <pc:docMkLst>
        <pc:docMk/>
      </pc:docMkLst>
      <pc:sldChg chg="del">
        <pc:chgData name="Ashley Hoitink" userId="cc818c55-56eb-473e-b023-3a0aec31857a" providerId="ADAL" clId="{4186B4B2-6045-424F-9B7F-CB63D2ACA86E}" dt="2024-09-27T20:04:00.615" v="0" actId="47"/>
        <pc:sldMkLst>
          <pc:docMk/>
          <pc:sldMk cId="791689501" sldId="293"/>
        </pc:sldMkLst>
      </pc:sldChg>
    </pc:docChg>
  </pc:docChgLst>
</pc:chgInfo>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gif>
</file>

<file path=ppt/media/image19.png>
</file>

<file path=ppt/media/image2.jpeg>
</file>

<file path=ppt/media/image20.png>
</file>

<file path=ppt/media/image21.png>
</file>

<file path=ppt/media/image3.jpeg>
</file>

<file path=ppt/media/image4.gif>
</file>

<file path=ppt/media/image5.gif>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3/3/2025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2CEF3B-A037-46D0-B02C-1428F07E9383}" type="datetimeFigureOut">
              <a:rPr lang="en-US" dirty="0"/>
              <a:t>3/3/2025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E482DC-2269-4F26-9D2A-7E44B1A4CD85}" type="slidenum">
              <a:rPr lang="en-US" dirty="0"/>
              <a:t>‹#›</a:t>
            </a:fld>
            <a:endParaRPr lang="en-US" dirty="0"/>
          </a:p>
        </p:txBody>
      </p:sp>
    </p:spTree>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DFF08F-DC6B-4601-B491-B0F83F6DD2DA}" type="datetimeFigureOut">
              <a:rPr lang="en-US" dirty="0"/>
              <a:t>3/3/2025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3/3/2025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3/3/2025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3/3/2025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6DFF08F-DC6B-4601-B491-B0F83F6DD2DA}" type="datetimeFigureOut">
              <a:rPr lang="en-US" dirty="0"/>
              <a:pPr/>
              <a:t>3/3/2025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6DFF08F-DC6B-4601-B491-B0F83F6DD2DA}" type="datetimeFigureOut">
              <a:rPr lang="en-US" dirty="0"/>
              <a:pPr/>
              <a:t>3/3/2025</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3/3/2025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6DFF08F-DC6B-4601-B491-B0F83F6DD2DA}" type="datetimeFigureOut">
              <a:rPr lang="en-US" dirty="0"/>
              <a:pPr/>
              <a:t>3/3/2025</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dir="r"/>
  </p:transition>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washington.edu/accesscomputing/webd2/student/unit1/module3/html_history.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starecat.com/content/wp-content/uploads/testing-web-pages-on-different-browsers-internet-explorer-fail-throwing-table-meme.jpg" TargetMode="External"/><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flowji.com/wp-content/uploads/Moz.jpg" TargetMode="External"/><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youtu.be/20SHvU2PKsM"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youtube.com/watch?v=X20H8euvlXI"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youtube.com/watch?v=dEbl5jvLKGQ"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www.washington.edu/accesscomputing/AU/after.html" TargetMode="External"/><Relationship Id="rId2" Type="http://schemas.openxmlformats.org/officeDocument/2006/relationships/hyperlink" Target="http://www.washington.edu/accesscomputing/AU/before.html"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hyperlink" Target="https://iphoneplanet.files.wordpress.com/2015/01/smartphone-vs-the-pc.jpg"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www.washington.edu/accesscomputing/AU/after.html" TargetMode="External"/><Relationship Id="rId2" Type="http://schemas.openxmlformats.org/officeDocument/2006/relationships/hyperlink" Target="http://www.washington.edu/accesscomputing/AU/before.html"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support.microsoft.com/en-us/windows/complete-guide-to-narrator-e4397a0d-ef4f-b386-d8ae-c172f109bdb1"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washington.edu/accesscomputing/AU/" TargetMode="External"/><Relationship Id="rId2" Type="http://schemas.openxmlformats.org/officeDocument/2006/relationships/hyperlink" Target="http://www.washington.edu/accesscomputing/AU/before.html"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i.insider.com/5d7fa7bb2e22af191c36d996"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pics.me.me/i-dont-even-know-what-dont-know-i-dont-know-49272297.png"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ebaim.org/articles/visual/media/mapcolor.png"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d585tldpucybw.cloudfront.net/sfimages/default-source/default-album/voiceover-rotor.gif?sfvrsn=674d56ea_1" TargetMode="External"/><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w3.org/TR/wai-aria-practices/examples/" TargetMode="External"/><Relationship Id="rId1" Type="http://schemas.openxmlformats.org/officeDocument/2006/relationships/slideLayout" Target="../slideLayouts/slideLayout2.xml"/><Relationship Id="rId6" Type="http://schemas.openxmlformats.org/officeDocument/2006/relationships/hyperlink" Target="https://www.w3.org/TR/wai-aria-practices/examples/landmarks/search.html" TargetMode="External"/><Relationship Id="rId5" Type="http://schemas.openxmlformats.org/officeDocument/2006/relationships/image" Target="../media/image20.png"/><Relationship Id="rId4" Type="http://schemas.openxmlformats.org/officeDocument/2006/relationships/hyperlink" Target="https://www.w3.org/TR/wai-aria-practices/examples/menubar/menubar-navigation.html"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i.pcmag.com/imagery/roundups/03gXNuxiiy22Rd9583sPojG-1.fit_lim.size_850x490.v1614012534.jpg"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64.media.tumblr.com/5a44c06ded5bc3bb86847528972a50e0/tumblr_nrle06tmQ71usbboko1_500.gifv" TargetMode="External"/><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w3.org/WAI/tutorials/forms/validation/" TargetMode="External"/><Relationship Id="rId2" Type="http://schemas.openxmlformats.org/officeDocument/2006/relationships/hyperlink" Target="https://www.w3.org/WAI/tutorials/forms/instructions/" TargetMode="External"/><Relationship Id="rId1" Type="http://schemas.openxmlformats.org/officeDocument/2006/relationships/slideLayout" Target="../slideLayouts/slideLayout2.xml"/><Relationship Id="rId4" Type="http://schemas.openxmlformats.org/officeDocument/2006/relationships/hyperlink" Target="http://web-accessibility.carnegiemuseums.org/code/forms/"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www.aclals.org/wp-content/uploads/2019/09/operating-systems.jpeg"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slideLayout" Target="../slideLayouts/slideLayout2.xml"/><Relationship Id="rId5" Type="http://schemas.openxmlformats.org/officeDocument/2006/relationships/hyperlink" Target="https://media1.tenor.com/images/0ff60891e985cb13d37273ea235bb938/tenor.gif?itemid=8518424" TargetMode="External"/><Relationship Id="rId4" Type="http://schemas.openxmlformats.org/officeDocument/2006/relationships/hyperlink" Target="https://i.imgur.com/LR6p6hm.gif"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encrypted-tbn0.gstatic.com/images?q=tbn:ANd9GcRy7vogFOfG8o9bZ7RYdhnZIOn4g1L2M-cLjjJaYwQG06AR7YjRNZccE8Wio3TmhzmQjg&amp;usqp=CAU"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ttpsc.com/wp3/wp-content/uploads/2020/04/TTpsc_post_WCAG_5-1.jpg" TargetMode="External"/><Relationship Id="rId2" Type="http://schemas.openxmlformats.org/officeDocument/2006/relationships/image" Target="../media/image7.jpeg"/><Relationship Id="rId1" Type="http://schemas.openxmlformats.org/officeDocument/2006/relationships/slideLayout" Target="../slideLayouts/slideLayout2.xml"/><Relationship Id="rId5" Type="http://schemas.openxmlformats.org/officeDocument/2006/relationships/hyperlink" Target="https://drudesk.com/sites/default/files/2019-11/what-is-aria-and-why-use-it.jpg" TargetMode="Externa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hyperlink" Target="https://media.istockphoto.com/photos/overworked-man-lying-on-laptop-picture-id910148024?k=20&amp;m=910148024&amp;s=612x612&amp;w=0&amp;h=GVDXSdXvBDTOQOHijoxNcFljnS-cDrJKMWkc6-Rsos4=" TargetMode="External"/><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s://www.w3.org/" TargetMode="External"/><Relationship Id="rId1" Type="http://schemas.openxmlformats.org/officeDocument/2006/relationships/slideLayout" Target="../slideLayouts/slideLayout2.xml"/><Relationship Id="rId4" Type="http://schemas.openxmlformats.org/officeDocument/2006/relationships/hyperlink" Target="https://d2908q01vomqb2.cloudfront.net/ca3512f4dfa95a03169c5a670a4c91a19b3077b4/2018/10/18/w3c_logo-800x400.jp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BB085-36E7-4A10-B975-3DAC91E10649}"/>
              </a:ext>
            </a:extLst>
          </p:cNvPr>
          <p:cNvSpPr>
            <a:spLocks noGrp="1"/>
          </p:cNvSpPr>
          <p:nvPr>
            <p:ph type="ctrTitle"/>
          </p:nvPr>
        </p:nvSpPr>
        <p:spPr/>
        <p:txBody>
          <a:bodyPr>
            <a:normAutofit/>
          </a:bodyPr>
          <a:lstStyle/>
          <a:p>
            <a:r>
              <a:rPr lang="en-CA" sz="7200" b="1" dirty="0"/>
              <a:t>Web Standards And Accessibility</a:t>
            </a:r>
          </a:p>
        </p:txBody>
      </p:sp>
      <p:sp>
        <p:nvSpPr>
          <p:cNvPr id="3" name="Subtitle 2">
            <a:extLst>
              <a:ext uri="{FF2B5EF4-FFF2-40B4-BE49-F238E27FC236}">
                <a16:creationId xmlns:a16="http://schemas.microsoft.com/office/drawing/2014/main" id="{5B1C5358-6885-409A-BAAE-ABE3E4FB67B6}"/>
              </a:ext>
            </a:extLst>
          </p:cNvPr>
          <p:cNvSpPr>
            <a:spLocks noGrp="1"/>
          </p:cNvSpPr>
          <p:nvPr>
            <p:ph type="subTitle" idx="1"/>
          </p:nvPr>
        </p:nvSpPr>
        <p:spPr/>
        <p:txBody>
          <a:bodyPr/>
          <a:lstStyle/>
          <a:p>
            <a:r>
              <a:rPr lang="en-CA" dirty="0"/>
              <a:t>A Discussion on the Development of Web Standards and How to Make Your Web Pages Accessible For All Users</a:t>
            </a:r>
          </a:p>
        </p:txBody>
      </p:sp>
    </p:spTree>
    <p:extLst>
      <p:ext uri="{BB962C8B-B14F-4D97-AF65-F5344CB8AC3E}">
        <p14:creationId xmlns:p14="http://schemas.microsoft.com/office/powerpoint/2010/main" val="2039586933"/>
      </p:ext>
    </p:extLst>
  </p:cSld>
  <p:clrMapOvr>
    <a:masterClrMapping/>
  </p:clrMapOvr>
  <p:transition spd="slow">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ACTIVITY TIME!</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634483" y="1845734"/>
            <a:ext cx="11262048" cy="4834984"/>
          </a:xfrm>
        </p:spPr>
        <p:txBody>
          <a:bodyPr lIns="0">
            <a:noAutofit/>
          </a:bodyPr>
          <a:lstStyle/>
          <a:p>
            <a:pPr marL="324000" indent="-324000">
              <a:lnSpc>
                <a:spcPct val="100000"/>
              </a:lnSpc>
              <a:spcBef>
                <a:spcPts val="0"/>
              </a:spcBef>
              <a:spcAft>
                <a:spcPts val="1800"/>
              </a:spcAft>
              <a:buFont typeface="Calibri" panose="020F0502020204030204" pitchFamily="34" charset="0"/>
              <a:buChar char="•"/>
            </a:pPr>
            <a:r>
              <a:rPr lang="en-CA" sz="2800" dirty="0"/>
              <a:t>Read the article, </a:t>
            </a:r>
            <a:r>
              <a:rPr lang="en-CA" sz="2800" b="1" dirty="0">
                <a:ln>
                  <a:solidFill>
                    <a:sysClr val="windowText" lastClr="000000"/>
                  </a:solidFill>
                </a:ln>
                <a:hlinkClick r:id="rId2"/>
              </a:rPr>
              <a:t>A Brief History of HTML</a:t>
            </a:r>
            <a:endParaRPr lang="en-CA" sz="2800" b="1" dirty="0">
              <a:ln>
                <a:solidFill>
                  <a:sysClr val="windowText" lastClr="000000"/>
                </a:solidFill>
              </a:ln>
            </a:endParaRPr>
          </a:p>
          <a:p>
            <a:pPr marL="324000" indent="-324000">
              <a:lnSpc>
                <a:spcPct val="100000"/>
              </a:lnSpc>
              <a:spcBef>
                <a:spcPts val="0"/>
              </a:spcBef>
              <a:spcAft>
                <a:spcPts val="600"/>
              </a:spcAft>
              <a:buFont typeface="Calibri" panose="020F0502020204030204" pitchFamily="34" charset="0"/>
              <a:buChar char="•"/>
            </a:pPr>
            <a:r>
              <a:rPr lang="en-CA" sz="2800" dirty="0"/>
              <a:t>In your </a:t>
            </a:r>
            <a:r>
              <a:rPr lang="en-US" sz="2800" b="1" dirty="0"/>
              <a:t>Website Standards </a:t>
            </a:r>
            <a:r>
              <a:rPr lang="en-US" sz="2800" dirty="0"/>
              <a:t>Word document</a:t>
            </a:r>
            <a:r>
              <a:rPr lang="en-CA" sz="2800" dirty="0"/>
              <a:t>, write out answers (at least 2 sentences each) to the following questions. You may have to do some research:</a:t>
            </a:r>
          </a:p>
          <a:p>
            <a:pPr marL="989838" lvl="2" indent="-514350">
              <a:lnSpc>
                <a:spcPct val="100000"/>
              </a:lnSpc>
              <a:spcBef>
                <a:spcPts val="0"/>
              </a:spcBef>
              <a:spcAft>
                <a:spcPts val="600"/>
              </a:spcAft>
              <a:buFont typeface="+mj-lt"/>
              <a:buAutoNum type="arabicPeriod"/>
            </a:pPr>
            <a:r>
              <a:rPr lang="en-CA" sz="2800" dirty="0"/>
              <a:t>Why is it important for web pages to comply with standards?</a:t>
            </a:r>
          </a:p>
          <a:p>
            <a:pPr marL="989838" lvl="2" indent="-514350">
              <a:lnSpc>
                <a:spcPct val="100000"/>
              </a:lnSpc>
              <a:spcBef>
                <a:spcPts val="0"/>
              </a:spcBef>
              <a:spcAft>
                <a:spcPts val="600"/>
              </a:spcAft>
              <a:buFont typeface="+mj-lt"/>
              <a:buAutoNum type="arabicPeriod"/>
            </a:pPr>
            <a:r>
              <a:rPr lang="en-CA" sz="2800" dirty="0"/>
              <a:t>How has HTML changed over time?</a:t>
            </a:r>
          </a:p>
          <a:p>
            <a:pPr marL="989838" lvl="2" indent="-514350">
              <a:lnSpc>
                <a:spcPct val="100000"/>
              </a:lnSpc>
              <a:spcBef>
                <a:spcPts val="0"/>
              </a:spcBef>
              <a:spcAft>
                <a:spcPts val="600"/>
              </a:spcAft>
              <a:buFont typeface="+mj-lt"/>
              <a:buAutoNum type="arabicPeriod"/>
            </a:pPr>
            <a:r>
              <a:rPr lang="en-CA" sz="2800" dirty="0"/>
              <a:t>Considering the types of content that are currently supported on the web with the introduction of HTML5, what’s missing? What additional types of content might people want on the web of the future?</a:t>
            </a:r>
          </a:p>
        </p:txBody>
      </p:sp>
    </p:spTree>
    <p:extLst>
      <p:ext uri="{BB962C8B-B14F-4D97-AF65-F5344CB8AC3E}">
        <p14:creationId xmlns:p14="http://schemas.microsoft.com/office/powerpoint/2010/main" val="2564826088"/>
      </p:ext>
    </p:extLst>
  </p:cSld>
  <p:clrMapOvr>
    <a:masterClrMapping/>
  </p:clrMapOvr>
  <p:transition spd="slow">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normAutofit/>
          </a:bodyPr>
          <a:lstStyle/>
          <a:p>
            <a:r>
              <a:rPr lang="en-CA" sz="4000" b="1" dirty="0"/>
              <a:t>Why Are Web Standards Important? (Part 1 of 2)</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327258" y="1797603"/>
            <a:ext cx="6151033" cy="4531008"/>
          </a:xfrm>
        </p:spPr>
        <p:txBody>
          <a:bodyPr lIns="0">
            <a:noAutofit/>
          </a:bodyPr>
          <a:lstStyle/>
          <a:p>
            <a:pPr marL="324000" indent="-324000">
              <a:lnSpc>
                <a:spcPct val="100000"/>
              </a:lnSpc>
              <a:spcBef>
                <a:spcPts val="0"/>
              </a:spcBef>
              <a:spcAft>
                <a:spcPts val="1800"/>
              </a:spcAft>
              <a:buFont typeface="Calibri" panose="020F0502020204030204" pitchFamily="34" charset="0"/>
              <a:buChar char="•"/>
            </a:pPr>
            <a:r>
              <a:rPr lang="en-CA" sz="2800" dirty="0"/>
              <a:t>Web standards increase the likelihood that sites will work across all browsers, all devices, and all assistive technologies.</a:t>
            </a:r>
          </a:p>
          <a:p>
            <a:pPr marL="324000" indent="-324000">
              <a:lnSpc>
                <a:spcPct val="100000"/>
              </a:lnSpc>
              <a:spcBef>
                <a:spcPts val="0"/>
              </a:spcBef>
              <a:spcAft>
                <a:spcPts val="1800"/>
              </a:spcAft>
              <a:buFont typeface="Calibri" panose="020F0502020204030204" pitchFamily="34" charset="0"/>
              <a:buChar char="•"/>
            </a:pPr>
            <a:r>
              <a:rPr lang="en-CA" sz="2800" dirty="0"/>
              <a:t>Web standards make a website’s content accessible to all.</a:t>
            </a:r>
          </a:p>
          <a:p>
            <a:pPr marL="324000" indent="-324000">
              <a:lnSpc>
                <a:spcPct val="100000"/>
              </a:lnSpc>
              <a:spcBef>
                <a:spcPts val="0"/>
              </a:spcBef>
              <a:spcAft>
                <a:spcPts val="1800"/>
              </a:spcAft>
              <a:buFont typeface="Calibri" panose="020F0502020204030204" pitchFamily="34" charset="0"/>
              <a:buChar char="•"/>
            </a:pPr>
            <a:r>
              <a:rPr lang="en-CA" sz="2800" dirty="0"/>
              <a:t>Web standards result in websites that are easier to update and maintain, saving web developers from extra work.</a:t>
            </a:r>
          </a:p>
        </p:txBody>
      </p:sp>
      <p:pic>
        <p:nvPicPr>
          <p:cNvPr id="8194" name="Picture 2" descr="Testing web pages on different browsers Internet Explorer fail throwing  table meme | StareCat.com">
            <a:extLst>
              <a:ext uri="{FF2B5EF4-FFF2-40B4-BE49-F238E27FC236}">
                <a16:creationId xmlns:a16="http://schemas.microsoft.com/office/drawing/2014/main" id="{C0B49621-8923-41CA-AE87-A0AFDAC39A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70213" y="1930400"/>
            <a:ext cx="5135485" cy="4318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7166089-1D5C-4E60-AEE0-5A9F5EEBF708}"/>
              </a:ext>
            </a:extLst>
          </p:cNvPr>
          <p:cNvSpPr txBox="1"/>
          <p:nvPr/>
        </p:nvSpPr>
        <p:spPr>
          <a:xfrm>
            <a:off x="7432389" y="6371342"/>
            <a:ext cx="4011132" cy="400110"/>
          </a:xfrm>
          <a:prstGeom prst="rect">
            <a:avLst/>
          </a:prstGeom>
          <a:solidFill>
            <a:schemeClr val="bg1"/>
          </a:solidFill>
        </p:spPr>
        <p:txBody>
          <a:bodyPr wrap="square">
            <a:spAutoFit/>
          </a:bodyPr>
          <a:lstStyle/>
          <a:p>
            <a:pPr algn="ctr"/>
            <a:r>
              <a:rPr lang="en-US" sz="1000" dirty="0">
                <a:hlinkClick r:id="rId3"/>
              </a:rPr>
              <a:t>https://starecat.com/content/wp-content/uploads/testing-web-pages-on-different-browsers-internet-explorer-fail-throwing-table-meme.jpg</a:t>
            </a:r>
            <a:endParaRPr lang="en-US" sz="1000" dirty="0"/>
          </a:p>
        </p:txBody>
      </p:sp>
    </p:spTree>
    <p:extLst>
      <p:ext uri="{BB962C8B-B14F-4D97-AF65-F5344CB8AC3E}">
        <p14:creationId xmlns:p14="http://schemas.microsoft.com/office/powerpoint/2010/main" val="138567977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500"/>
                                        <p:tgtEl>
                                          <p:spTgt spid="819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normAutofit/>
          </a:bodyPr>
          <a:lstStyle/>
          <a:p>
            <a:r>
              <a:rPr lang="en-CA" sz="4000" b="1" dirty="0"/>
              <a:t>Why Are Web Standards Important? (Part 2 of 2)</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327259" y="1797603"/>
            <a:ext cx="5573812" cy="4531008"/>
          </a:xfrm>
        </p:spPr>
        <p:txBody>
          <a:bodyPr lIns="0">
            <a:noAutofit/>
          </a:bodyPr>
          <a:lstStyle/>
          <a:p>
            <a:pPr marL="324000" indent="-324000">
              <a:lnSpc>
                <a:spcPct val="100000"/>
              </a:lnSpc>
              <a:spcBef>
                <a:spcPts val="0"/>
              </a:spcBef>
              <a:spcAft>
                <a:spcPts val="1800"/>
              </a:spcAft>
              <a:buFont typeface="Calibri" panose="020F0502020204030204" pitchFamily="34" charset="0"/>
              <a:buChar char="•"/>
            </a:pPr>
            <a:r>
              <a:rPr lang="en-CA" sz="2800" dirty="0"/>
              <a:t>Standards-based websites cost less to develop and maintain</a:t>
            </a:r>
          </a:p>
          <a:p>
            <a:pPr marL="324000" indent="-324000">
              <a:lnSpc>
                <a:spcPct val="100000"/>
              </a:lnSpc>
              <a:spcBef>
                <a:spcPts val="0"/>
              </a:spcBef>
              <a:spcAft>
                <a:spcPts val="1800"/>
              </a:spcAft>
              <a:buFont typeface="Calibri" panose="020F0502020204030204" pitchFamily="34" charset="0"/>
              <a:buChar char="•"/>
            </a:pPr>
            <a:r>
              <a:rPr lang="en-CA" sz="2800" dirty="0"/>
              <a:t>Standards-based websites will go longer without needing updating and will work several years from when they were first developed</a:t>
            </a:r>
          </a:p>
          <a:p>
            <a:pPr marL="324000" indent="-324000">
              <a:lnSpc>
                <a:spcPct val="100000"/>
              </a:lnSpc>
              <a:spcBef>
                <a:spcPts val="0"/>
              </a:spcBef>
              <a:spcAft>
                <a:spcPts val="1800"/>
              </a:spcAft>
              <a:buFont typeface="Calibri" panose="020F0502020204030204" pitchFamily="34" charset="0"/>
              <a:buChar char="•"/>
            </a:pPr>
            <a:r>
              <a:rPr lang="en-CA" sz="2800" dirty="0"/>
              <a:t>Web standards help your website get found quicker and easier by search engines</a:t>
            </a:r>
          </a:p>
        </p:txBody>
      </p:sp>
      <p:pic>
        <p:nvPicPr>
          <p:cNvPr id="9222" name="Picture 6" descr="Moz - The Beginner&amp;#39;s Guide to SEO | Flowji">
            <a:extLst>
              <a:ext uri="{FF2B5EF4-FFF2-40B4-BE49-F238E27FC236}">
                <a16:creationId xmlns:a16="http://schemas.microsoft.com/office/drawing/2014/main" id="{DC308262-7773-4E1C-805C-9407F01ABC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2026916"/>
            <a:ext cx="5694489" cy="407238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EBF31BC-3C04-4378-B095-FFFCE0E69049}"/>
              </a:ext>
            </a:extLst>
          </p:cNvPr>
          <p:cNvSpPr txBox="1"/>
          <p:nvPr/>
        </p:nvSpPr>
        <p:spPr>
          <a:xfrm>
            <a:off x="7320450" y="6082390"/>
            <a:ext cx="3245587" cy="246221"/>
          </a:xfrm>
          <a:prstGeom prst="rect">
            <a:avLst/>
          </a:prstGeom>
          <a:noFill/>
        </p:spPr>
        <p:txBody>
          <a:bodyPr wrap="square">
            <a:spAutoFit/>
          </a:bodyPr>
          <a:lstStyle/>
          <a:p>
            <a:pPr algn="ctr"/>
            <a:r>
              <a:rPr lang="en-US" sz="1000" dirty="0">
                <a:hlinkClick r:id="rId3"/>
              </a:rPr>
              <a:t>https://www.flowji.com/wp-content/uploads/Moz.jpg</a:t>
            </a:r>
            <a:endParaRPr lang="en-US" sz="1000" dirty="0"/>
          </a:p>
        </p:txBody>
      </p:sp>
    </p:spTree>
    <p:extLst>
      <p:ext uri="{BB962C8B-B14F-4D97-AF65-F5344CB8AC3E}">
        <p14:creationId xmlns:p14="http://schemas.microsoft.com/office/powerpoint/2010/main" val="96219094"/>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9222"/>
                                        </p:tgtEl>
                                        <p:attrNameLst>
                                          <p:attrName>style.visibility</p:attrName>
                                        </p:attrNameLst>
                                      </p:cBhvr>
                                      <p:to>
                                        <p:strVal val="visible"/>
                                      </p:to>
                                    </p:set>
                                    <p:animEffect transition="in" filter="fade">
                                      <p:cBhvr>
                                        <p:cTn id="15" dur="500"/>
                                        <p:tgtEl>
                                          <p:spTgt spid="922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How People With Disabilities </a:t>
            </a:r>
            <a:br>
              <a:rPr lang="en-CA" b="1" dirty="0"/>
            </a:br>
            <a:r>
              <a:rPr lang="en-CA" b="1" dirty="0"/>
              <a:t>Access the Web</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3"/>
            <a:ext cx="10058400" cy="3739727"/>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To begin, we will be watching three videos that provide examples of how people with disabilities access computers and other technologies and what problems they may encounter when trying to access web content</a:t>
            </a:r>
          </a:p>
          <a:p>
            <a:pPr marL="324000" indent="-324000">
              <a:lnSpc>
                <a:spcPct val="100000"/>
              </a:lnSpc>
              <a:spcBef>
                <a:spcPts val="0"/>
              </a:spcBef>
              <a:spcAft>
                <a:spcPts val="600"/>
              </a:spcAft>
              <a:buFont typeface="Calibri" panose="020F0502020204030204" pitchFamily="34" charset="0"/>
              <a:buChar char="•"/>
            </a:pPr>
            <a:r>
              <a:rPr lang="en-CA" sz="2800" dirty="0"/>
              <a:t>Create notes regarding the three videos in your Word document</a:t>
            </a:r>
          </a:p>
          <a:p>
            <a:pPr marL="0" indent="0" algn="ctr">
              <a:lnSpc>
                <a:spcPct val="100000"/>
              </a:lnSpc>
              <a:spcBef>
                <a:spcPts val="0"/>
              </a:spcBef>
              <a:spcAft>
                <a:spcPts val="600"/>
              </a:spcAft>
              <a:buNone/>
            </a:pPr>
            <a:r>
              <a:rPr lang="en-US" sz="2800" b="1" dirty="0">
                <a:ln>
                  <a:solidFill>
                    <a:sysClr val="windowText" lastClr="000000"/>
                  </a:solidFill>
                </a:ln>
              </a:rPr>
              <a:t>HINT: </a:t>
            </a:r>
          </a:p>
          <a:p>
            <a:pPr marL="0" indent="0" algn="ctr">
              <a:lnSpc>
                <a:spcPct val="100000"/>
              </a:lnSpc>
              <a:spcBef>
                <a:spcPts val="0"/>
              </a:spcBef>
              <a:spcAft>
                <a:spcPts val="600"/>
              </a:spcAft>
              <a:buNone/>
            </a:pPr>
            <a:r>
              <a:rPr lang="en-US" sz="2800" b="1" dirty="0">
                <a:ln>
                  <a:solidFill>
                    <a:sysClr val="windowText" lastClr="000000"/>
                  </a:solidFill>
                </a:ln>
              </a:rPr>
              <a:t>There may be questions from these videos</a:t>
            </a:r>
          </a:p>
          <a:p>
            <a:pPr marL="0" indent="0" algn="ctr">
              <a:lnSpc>
                <a:spcPct val="100000"/>
              </a:lnSpc>
              <a:spcBef>
                <a:spcPts val="0"/>
              </a:spcBef>
              <a:spcAft>
                <a:spcPts val="600"/>
              </a:spcAft>
              <a:buNone/>
            </a:pPr>
            <a:r>
              <a:rPr lang="en-US" sz="2800" b="1" dirty="0">
                <a:ln>
                  <a:solidFill>
                    <a:sysClr val="windowText" lastClr="000000"/>
                  </a:solidFill>
                </a:ln>
              </a:rPr>
              <a:t>on your quiz/test.</a:t>
            </a:r>
          </a:p>
        </p:txBody>
      </p:sp>
    </p:spTree>
    <p:extLst>
      <p:ext uri="{BB962C8B-B14F-4D97-AF65-F5344CB8AC3E}">
        <p14:creationId xmlns:p14="http://schemas.microsoft.com/office/powerpoint/2010/main" val="3278229667"/>
      </p:ext>
    </p:extLst>
  </p:cSld>
  <p:clrMapOvr>
    <a:masterClrMapping/>
  </p:clrMapOvr>
  <p:transition spd="slow">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Web Accessibility (Video 1)</a:t>
            </a:r>
          </a:p>
        </p:txBody>
      </p:sp>
      <p:sp>
        <p:nvSpPr>
          <p:cNvPr id="3" name="Content Placeholder 2"/>
          <p:cNvSpPr>
            <a:spLocks noGrp="1"/>
          </p:cNvSpPr>
          <p:nvPr>
            <p:ph idx="1"/>
          </p:nvPr>
        </p:nvSpPr>
        <p:spPr/>
        <p:txBody>
          <a:bodyPr lIns="91440" rIns="91440" anchor="ctr">
            <a:normAutofit/>
          </a:bodyPr>
          <a:lstStyle/>
          <a:p>
            <a:pPr marL="0" indent="0" algn="ctr">
              <a:lnSpc>
                <a:spcPct val="100000"/>
              </a:lnSpc>
              <a:spcBef>
                <a:spcPts val="0"/>
              </a:spcBef>
              <a:spcAft>
                <a:spcPts val="600"/>
              </a:spcAft>
              <a:buNone/>
            </a:pPr>
            <a:r>
              <a:rPr lang="en-US" sz="3600" b="1" dirty="0">
                <a:ln>
                  <a:solidFill>
                    <a:sysClr val="windowText" lastClr="000000"/>
                  </a:solidFill>
                </a:ln>
                <a:hlinkClick r:id="rId2"/>
              </a:rPr>
              <a:t>Introduction to Web Accessibility and W3C Standards</a:t>
            </a:r>
            <a:endParaRPr lang="en-US" sz="3600" b="1" dirty="0">
              <a:ln>
                <a:solidFill>
                  <a:sysClr val="windowText" lastClr="000000"/>
                </a:solidFill>
              </a:ln>
            </a:endParaRPr>
          </a:p>
        </p:txBody>
      </p:sp>
      <p:sp>
        <p:nvSpPr>
          <p:cNvPr id="4" name="Rectangle 3"/>
          <p:cNvSpPr/>
          <p:nvPr/>
        </p:nvSpPr>
        <p:spPr>
          <a:xfrm>
            <a:off x="5317582" y="6103037"/>
            <a:ext cx="1556836" cy="215444"/>
          </a:xfrm>
          <a:prstGeom prst="rect">
            <a:avLst/>
          </a:prstGeom>
        </p:spPr>
        <p:txBody>
          <a:bodyPr wrap="none">
            <a:spAutoFit/>
          </a:bodyPr>
          <a:lstStyle/>
          <a:p>
            <a:pPr algn="ctr"/>
            <a:r>
              <a:rPr lang="en-US" sz="800" dirty="0">
                <a:hlinkClick r:id="rId2"/>
              </a:rPr>
              <a:t>https://youtu.be/20SHvU2PKsM</a:t>
            </a:r>
            <a:endParaRPr lang="en-US" sz="800" dirty="0"/>
          </a:p>
        </p:txBody>
      </p:sp>
    </p:spTree>
    <p:extLst>
      <p:ext uri="{BB962C8B-B14F-4D97-AF65-F5344CB8AC3E}">
        <p14:creationId xmlns:p14="http://schemas.microsoft.com/office/powerpoint/2010/main" val="87119589"/>
      </p:ext>
    </p:extLst>
  </p:cSld>
  <p:clrMapOvr>
    <a:masterClrMapping/>
  </p:clrMapOvr>
  <p:transition spd="slow">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Web Accessibility (Video 2)</a:t>
            </a:r>
          </a:p>
        </p:txBody>
      </p:sp>
      <p:sp>
        <p:nvSpPr>
          <p:cNvPr id="3" name="Content Placeholder 2"/>
          <p:cNvSpPr>
            <a:spLocks noGrp="1"/>
          </p:cNvSpPr>
          <p:nvPr>
            <p:ph idx="1"/>
          </p:nvPr>
        </p:nvSpPr>
        <p:spPr/>
        <p:txBody>
          <a:bodyPr lIns="91440" rIns="91440" anchor="ctr">
            <a:normAutofit/>
          </a:bodyPr>
          <a:lstStyle/>
          <a:p>
            <a:pPr marL="0" indent="0" algn="ctr">
              <a:lnSpc>
                <a:spcPct val="100000"/>
              </a:lnSpc>
              <a:spcBef>
                <a:spcPts val="0"/>
              </a:spcBef>
              <a:spcAft>
                <a:spcPts val="600"/>
              </a:spcAft>
              <a:buNone/>
            </a:pPr>
            <a:r>
              <a:rPr lang="en-US" sz="3600" b="1" dirty="0">
                <a:ln>
                  <a:solidFill>
                    <a:sysClr val="windowText" lastClr="000000"/>
                  </a:solidFill>
                </a:ln>
                <a:hlinkClick r:id="rId2"/>
              </a:rPr>
              <a:t>IT Accessibility: What Web Developers Have to Say</a:t>
            </a:r>
            <a:endParaRPr lang="en-US" sz="3600" b="1" dirty="0">
              <a:ln>
                <a:solidFill>
                  <a:sysClr val="windowText" lastClr="000000"/>
                </a:solidFill>
              </a:ln>
            </a:endParaRPr>
          </a:p>
        </p:txBody>
      </p:sp>
      <p:sp>
        <p:nvSpPr>
          <p:cNvPr id="4" name="Rectangle 3"/>
          <p:cNvSpPr/>
          <p:nvPr/>
        </p:nvSpPr>
        <p:spPr>
          <a:xfrm>
            <a:off x="4551145" y="6113729"/>
            <a:ext cx="3150669" cy="215444"/>
          </a:xfrm>
          <a:prstGeom prst="rect">
            <a:avLst/>
          </a:prstGeom>
        </p:spPr>
        <p:txBody>
          <a:bodyPr wrap="square">
            <a:spAutoFit/>
          </a:bodyPr>
          <a:lstStyle/>
          <a:p>
            <a:pPr algn="ctr"/>
            <a:r>
              <a:rPr lang="en-CA" sz="800" dirty="0">
                <a:hlinkClick r:id="rId2"/>
              </a:rPr>
              <a:t>https://www.youtube.com/watch?v=X20H8euvlXI</a:t>
            </a:r>
            <a:endParaRPr lang="en-CA" sz="800" dirty="0"/>
          </a:p>
        </p:txBody>
      </p:sp>
    </p:spTree>
    <p:extLst>
      <p:ext uri="{BB962C8B-B14F-4D97-AF65-F5344CB8AC3E}">
        <p14:creationId xmlns:p14="http://schemas.microsoft.com/office/powerpoint/2010/main" val="1518124673"/>
      </p:ext>
    </p:extLst>
  </p:cSld>
  <p:clrMapOvr>
    <a:masterClrMapping/>
  </p:clrMapOvr>
  <p:transition spd="slow">
    <p:wipe dir="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Web Accessibility (Video 3)</a:t>
            </a:r>
          </a:p>
        </p:txBody>
      </p:sp>
      <p:sp>
        <p:nvSpPr>
          <p:cNvPr id="3" name="Content Placeholder 2"/>
          <p:cNvSpPr>
            <a:spLocks noGrp="1"/>
          </p:cNvSpPr>
          <p:nvPr>
            <p:ph idx="1"/>
          </p:nvPr>
        </p:nvSpPr>
        <p:spPr/>
        <p:txBody>
          <a:bodyPr lIns="91440" rIns="91440" anchor="ctr">
            <a:normAutofit/>
          </a:bodyPr>
          <a:lstStyle/>
          <a:p>
            <a:pPr marL="0" indent="0" algn="ctr">
              <a:lnSpc>
                <a:spcPct val="100000"/>
              </a:lnSpc>
              <a:spcBef>
                <a:spcPts val="0"/>
              </a:spcBef>
              <a:spcAft>
                <a:spcPts val="600"/>
              </a:spcAft>
              <a:buNone/>
            </a:pPr>
            <a:r>
              <a:rPr lang="en-US" sz="3600" b="1" dirty="0">
                <a:ln>
                  <a:solidFill>
                    <a:sysClr val="windowText" lastClr="000000"/>
                  </a:solidFill>
                </a:ln>
                <a:hlinkClick r:id="rId2"/>
              </a:rPr>
              <a:t>Screen Reader Demo for Digital Accessibility</a:t>
            </a:r>
            <a:endParaRPr lang="en-US" sz="3600" b="1" dirty="0">
              <a:ln>
                <a:solidFill>
                  <a:sysClr val="windowText" lastClr="000000"/>
                </a:solidFill>
              </a:ln>
            </a:endParaRPr>
          </a:p>
        </p:txBody>
      </p:sp>
      <p:sp>
        <p:nvSpPr>
          <p:cNvPr id="4" name="Rectangle 3"/>
          <p:cNvSpPr/>
          <p:nvPr/>
        </p:nvSpPr>
        <p:spPr>
          <a:xfrm>
            <a:off x="4941700" y="6107850"/>
            <a:ext cx="2369559" cy="215444"/>
          </a:xfrm>
          <a:prstGeom prst="rect">
            <a:avLst/>
          </a:prstGeom>
        </p:spPr>
        <p:txBody>
          <a:bodyPr wrap="none">
            <a:spAutoFit/>
          </a:bodyPr>
          <a:lstStyle/>
          <a:p>
            <a:r>
              <a:rPr lang="en-CA" sz="800" dirty="0">
                <a:hlinkClick r:id="rId2"/>
              </a:rPr>
              <a:t>https://www.youtube.com/watch?v=dEbl5jvLKGQ</a:t>
            </a:r>
            <a:endParaRPr lang="en-CA" sz="800" dirty="0"/>
          </a:p>
        </p:txBody>
      </p:sp>
    </p:spTree>
    <p:extLst>
      <p:ext uri="{BB962C8B-B14F-4D97-AF65-F5344CB8AC3E}">
        <p14:creationId xmlns:p14="http://schemas.microsoft.com/office/powerpoint/2010/main" val="3978182978"/>
      </p:ext>
    </p:extLst>
  </p:cSld>
  <p:clrMapOvr>
    <a:masterClrMapping/>
  </p:clrMapOvr>
  <p:transition spd="slow">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ACTIVITY TIME!</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3"/>
            <a:ext cx="10058400" cy="4265292"/>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We’re going to try to put ourselves into the shoes of a person with a specific disability or impairment while using websites so that you can understand what it is like for a person who has a visual impairment, physical impairment, or hearing impairment to use websites.</a:t>
            </a:r>
          </a:p>
        </p:txBody>
      </p:sp>
    </p:spTree>
    <p:extLst>
      <p:ext uri="{BB962C8B-B14F-4D97-AF65-F5344CB8AC3E}">
        <p14:creationId xmlns:p14="http://schemas.microsoft.com/office/powerpoint/2010/main" val="1562564327"/>
      </p:ext>
    </p:extLst>
  </p:cSld>
  <p:clrMapOvr>
    <a:masterClrMapping/>
  </p:clrMapOvr>
  <p:transition spd="slow">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ACTIVITY TIME!</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257021" y="1845733"/>
            <a:ext cx="11669721" cy="4565700"/>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3200" dirty="0"/>
              <a:t>Start by turning off images in your browser.</a:t>
            </a:r>
          </a:p>
          <a:p>
            <a:pPr marL="799488" lvl="2" indent="-324000">
              <a:lnSpc>
                <a:spcPct val="100000"/>
              </a:lnSpc>
              <a:spcBef>
                <a:spcPts val="0"/>
              </a:spcBef>
              <a:spcAft>
                <a:spcPts val="600"/>
              </a:spcAft>
              <a:buFont typeface="Calibri" panose="020F0502020204030204" pitchFamily="34" charset="0"/>
              <a:buChar char="•"/>
            </a:pPr>
            <a:r>
              <a:rPr lang="en-CA" sz="2800" dirty="0"/>
              <a:t>For Edge, go to “Settings” and in the search bar, search “images.” From there, scroll down to “All permissions” and then “Images.” Switch off the Show all switch.</a:t>
            </a:r>
          </a:p>
          <a:p>
            <a:pPr marL="799488" lvl="2" indent="-324000">
              <a:lnSpc>
                <a:spcPct val="100000"/>
              </a:lnSpc>
              <a:spcBef>
                <a:spcPts val="0"/>
              </a:spcBef>
              <a:spcAft>
                <a:spcPts val="600"/>
              </a:spcAft>
              <a:buFont typeface="Calibri" panose="020F0502020204030204" pitchFamily="34" charset="0"/>
              <a:buChar char="•"/>
            </a:pPr>
            <a:r>
              <a:rPr lang="en-US" sz="2800" dirty="0"/>
              <a:t>For Chrome, go to “Settings”&gt;Privacy and security&gt;Site Settings. Scroll down to Content&gt;Images. And don’t allow sites to show images.</a:t>
            </a:r>
            <a:endParaRPr lang="en-CA" sz="2800" dirty="0"/>
          </a:p>
          <a:p>
            <a:pPr marL="799488" lvl="2" indent="-324000">
              <a:lnSpc>
                <a:spcPct val="100000"/>
              </a:lnSpc>
              <a:spcBef>
                <a:spcPts val="0"/>
              </a:spcBef>
              <a:spcAft>
                <a:spcPts val="1800"/>
              </a:spcAft>
              <a:buFont typeface="Calibri" panose="020F0502020204030204" pitchFamily="34" charset="0"/>
              <a:buChar char="•"/>
            </a:pPr>
            <a:r>
              <a:rPr lang="en-CA" sz="2800" dirty="0"/>
              <a:t>For Internet Explorer, go to “Tools” and select “Internet Options…” Select “Advanced” and scroll down the list to “Multimedia.” Uncheck “Show Pictures” and select “OK.”</a:t>
            </a:r>
          </a:p>
        </p:txBody>
      </p:sp>
    </p:spTree>
    <p:extLst>
      <p:ext uri="{BB962C8B-B14F-4D97-AF65-F5344CB8AC3E}">
        <p14:creationId xmlns:p14="http://schemas.microsoft.com/office/powerpoint/2010/main" val="1655386239"/>
      </p:ext>
    </p:extLst>
  </p:cSld>
  <p:clrMapOvr>
    <a:masterClrMapping/>
  </p:clrMapOvr>
  <p:transition spd="slow">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ACTIVITY TIME!</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257021" y="1845733"/>
            <a:ext cx="11669721" cy="4565700"/>
          </a:xfrm>
        </p:spPr>
        <p:txBody>
          <a:bodyPr lIns="0">
            <a:noAutofit/>
          </a:bodyPr>
          <a:lstStyle/>
          <a:p>
            <a:pPr marL="324000" indent="-324000">
              <a:lnSpc>
                <a:spcPct val="100000"/>
              </a:lnSpc>
              <a:spcBef>
                <a:spcPts val="0"/>
              </a:spcBef>
              <a:spcAft>
                <a:spcPts val="1800"/>
              </a:spcAft>
              <a:buFont typeface="Calibri" panose="020F0502020204030204" pitchFamily="34" charset="0"/>
              <a:buChar char="•"/>
            </a:pPr>
            <a:r>
              <a:rPr lang="en-CA" sz="2800" dirty="0"/>
              <a:t>Now go to the following </a:t>
            </a:r>
            <a:r>
              <a:rPr lang="en-CA" sz="2800" b="1" dirty="0">
                <a:ln>
                  <a:solidFill>
                    <a:sysClr val="windowText" lastClr="000000"/>
                  </a:solidFill>
                </a:ln>
                <a:hlinkClick r:id="rId2"/>
              </a:rPr>
              <a:t>web link</a:t>
            </a:r>
            <a:r>
              <a:rPr lang="en-CA" sz="2800" dirty="0"/>
              <a:t>. What do you notice?</a:t>
            </a:r>
          </a:p>
          <a:p>
            <a:pPr marL="324000" indent="-324000">
              <a:lnSpc>
                <a:spcPct val="100000"/>
              </a:lnSpc>
              <a:spcBef>
                <a:spcPts val="0"/>
              </a:spcBef>
              <a:spcAft>
                <a:spcPts val="600"/>
              </a:spcAft>
              <a:buFont typeface="Calibri" panose="020F0502020204030204" pitchFamily="34" charset="0"/>
              <a:buChar char="•"/>
            </a:pPr>
            <a:r>
              <a:rPr lang="en-CA" sz="2800" dirty="0"/>
              <a:t>Next, go to this </a:t>
            </a:r>
            <a:r>
              <a:rPr lang="en-CA" sz="2800" b="1" dirty="0">
                <a:ln>
                  <a:solidFill>
                    <a:sysClr val="windowText" lastClr="000000"/>
                  </a:solidFill>
                </a:ln>
                <a:hlinkClick r:id="rId3"/>
              </a:rPr>
              <a:t>web link</a:t>
            </a:r>
            <a:r>
              <a:rPr lang="en-CA" sz="2800" dirty="0"/>
              <a:t>. Is the website easier to understand than the previous example? Why do you think that?</a:t>
            </a:r>
          </a:p>
        </p:txBody>
      </p:sp>
      <p:pic>
        <p:nvPicPr>
          <p:cNvPr id="6" name="Picture 5">
            <a:extLst>
              <a:ext uri="{FF2B5EF4-FFF2-40B4-BE49-F238E27FC236}">
                <a16:creationId xmlns:a16="http://schemas.microsoft.com/office/drawing/2014/main" id="{6D46435D-2831-4DFD-8779-1C4DF7CF3268}"/>
              </a:ext>
            </a:extLst>
          </p:cNvPr>
          <p:cNvPicPr>
            <a:picLocks noChangeAspect="1"/>
          </p:cNvPicPr>
          <p:nvPr/>
        </p:nvPicPr>
        <p:blipFill>
          <a:blip r:embed="rId4"/>
          <a:stretch>
            <a:fillRect/>
          </a:stretch>
        </p:blipFill>
        <p:spPr>
          <a:xfrm>
            <a:off x="3031220" y="3587687"/>
            <a:ext cx="6190520" cy="2823746"/>
          </a:xfrm>
          <a:prstGeom prst="rect">
            <a:avLst/>
          </a:prstGeom>
        </p:spPr>
      </p:pic>
      <p:sp>
        <p:nvSpPr>
          <p:cNvPr id="9" name="TextBox 8">
            <a:extLst>
              <a:ext uri="{FF2B5EF4-FFF2-40B4-BE49-F238E27FC236}">
                <a16:creationId xmlns:a16="http://schemas.microsoft.com/office/drawing/2014/main" id="{0CAB8CDE-3CBE-4723-82FB-66428B977EA9}"/>
              </a:ext>
            </a:extLst>
          </p:cNvPr>
          <p:cNvSpPr txBox="1"/>
          <p:nvPr/>
        </p:nvSpPr>
        <p:spPr>
          <a:xfrm>
            <a:off x="9207264" y="5907187"/>
            <a:ext cx="1948416" cy="400110"/>
          </a:xfrm>
          <a:prstGeom prst="rect">
            <a:avLst/>
          </a:prstGeom>
          <a:noFill/>
        </p:spPr>
        <p:txBody>
          <a:bodyPr wrap="square">
            <a:spAutoFit/>
          </a:bodyPr>
          <a:lstStyle/>
          <a:p>
            <a:pPr algn="ctr"/>
            <a:r>
              <a:rPr lang="en-US" sz="1000" dirty="0">
                <a:hlinkClick r:id="rId3"/>
              </a:rPr>
              <a:t>http://www.washington.edu/accesscomputing/AU/after.html</a:t>
            </a:r>
            <a:endParaRPr lang="en-US" sz="1000" dirty="0"/>
          </a:p>
        </p:txBody>
      </p:sp>
    </p:spTree>
    <p:extLst>
      <p:ext uri="{BB962C8B-B14F-4D97-AF65-F5344CB8AC3E}">
        <p14:creationId xmlns:p14="http://schemas.microsoft.com/office/powerpoint/2010/main" val="9790460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Web Standards</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202020" y="1845734"/>
            <a:ext cx="7249186" cy="4480638"/>
          </a:xfrm>
        </p:spPr>
        <p:txBody>
          <a:bodyPr lIns="0">
            <a:normAutofit/>
          </a:bodyPr>
          <a:lstStyle/>
          <a:p>
            <a:pPr marL="324000" indent="-324000">
              <a:lnSpc>
                <a:spcPct val="100000"/>
              </a:lnSpc>
              <a:spcBef>
                <a:spcPts val="0"/>
              </a:spcBef>
              <a:spcAft>
                <a:spcPts val="1800"/>
              </a:spcAft>
              <a:buFont typeface="Calibri" panose="020F0502020204030204" pitchFamily="34" charset="0"/>
              <a:buChar char="•"/>
            </a:pPr>
            <a:r>
              <a:rPr lang="en-CA" sz="2800" dirty="0"/>
              <a:t>In the early days of the World Wide Web, everyone accessed the web using a keyboard, mouse, and a monitor.</a:t>
            </a:r>
          </a:p>
          <a:p>
            <a:pPr marL="324000" indent="-324000">
              <a:lnSpc>
                <a:spcPct val="100000"/>
              </a:lnSpc>
              <a:spcBef>
                <a:spcPts val="0"/>
              </a:spcBef>
              <a:spcAft>
                <a:spcPts val="1800"/>
              </a:spcAft>
              <a:buFont typeface="Calibri" panose="020F0502020204030204" pitchFamily="34" charset="0"/>
              <a:buChar char="•"/>
            </a:pPr>
            <a:r>
              <a:rPr lang="en-CA" sz="2800" dirty="0"/>
              <a:t>Today, people use their smart phones, laptops, tablets, and other devices to access web pages.</a:t>
            </a:r>
            <a:endParaRPr lang="en-CA" sz="2400" dirty="0"/>
          </a:p>
          <a:p>
            <a:pPr marL="324000" indent="-324000">
              <a:lnSpc>
                <a:spcPct val="100000"/>
              </a:lnSpc>
              <a:spcBef>
                <a:spcPts val="0"/>
              </a:spcBef>
              <a:spcAft>
                <a:spcPts val="1800"/>
              </a:spcAft>
              <a:buFont typeface="Calibri" panose="020F0502020204030204" pitchFamily="34" charset="0"/>
              <a:buChar char="•"/>
            </a:pPr>
            <a:r>
              <a:rPr lang="en-CA" sz="2800" dirty="0"/>
              <a:t>Some people even access the web through audible interfaces now, where they talk to the device and/or they listen to the device talk to them.</a:t>
            </a:r>
          </a:p>
        </p:txBody>
      </p:sp>
      <p:pic>
        <p:nvPicPr>
          <p:cNvPr id="1026" name="Picture 2" descr="Smartphones: They&amp;#39;re Not Computers | Second Scripter">
            <a:extLst>
              <a:ext uri="{FF2B5EF4-FFF2-40B4-BE49-F238E27FC236}">
                <a16:creationId xmlns:a16="http://schemas.microsoft.com/office/drawing/2014/main" id="{CE15BA3F-C8C9-467F-A7F9-00415D5657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1207" y="2498462"/>
            <a:ext cx="4616745" cy="252648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C1AAE08-DBA5-4C5A-AD27-BFC2FE1CF39C}"/>
              </a:ext>
            </a:extLst>
          </p:cNvPr>
          <p:cNvSpPr txBox="1"/>
          <p:nvPr/>
        </p:nvSpPr>
        <p:spPr>
          <a:xfrm>
            <a:off x="8599302" y="5024948"/>
            <a:ext cx="2320554" cy="400110"/>
          </a:xfrm>
          <a:prstGeom prst="rect">
            <a:avLst/>
          </a:prstGeom>
          <a:noFill/>
        </p:spPr>
        <p:txBody>
          <a:bodyPr wrap="square">
            <a:spAutoFit/>
          </a:bodyPr>
          <a:lstStyle/>
          <a:p>
            <a:pPr algn="ctr"/>
            <a:r>
              <a:rPr lang="en-US" sz="1000" dirty="0">
                <a:hlinkClick r:id="rId3"/>
              </a:rPr>
              <a:t>https://iphoneplanet.files.wordpress.com/2015/01/smartphone-vs-the-pc.jpg</a:t>
            </a:r>
            <a:endParaRPr lang="en-US" sz="1000" dirty="0"/>
          </a:p>
        </p:txBody>
      </p:sp>
    </p:spTree>
    <p:extLst>
      <p:ext uri="{BB962C8B-B14F-4D97-AF65-F5344CB8AC3E}">
        <p14:creationId xmlns:p14="http://schemas.microsoft.com/office/powerpoint/2010/main" val="73216768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026"/>
                                        </p:tgtEl>
                                        <p:attrNameLst>
                                          <p:attrName>style.visibility</p:attrName>
                                        </p:attrNameLst>
                                      </p:cBhvr>
                                      <p:to>
                                        <p:strVal val="visible"/>
                                      </p:to>
                                    </p:set>
                                    <p:animEffect transition="in" filter="fade">
                                      <p:cBhvr>
                                        <p:cTn id="10" dur="500"/>
                                        <p:tgtEl>
                                          <p:spTgt spid="10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ACTIVITY TIME!</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3"/>
            <a:ext cx="10058400" cy="4406960"/>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Now, go back to the two webpages using these links: </a:t>
            </a:r>
          </a:p>
          <a:p>
            <a:pPr marL="799488" lvl="2" indent="-324000">
              <a:lnSpc>
                <a:spcPct val="100000"/>
              </a:lnSpc>
              <a:spcBef>
                <a:spcPts val="0"/>
              </a:spcBef>
              <a:spcAft>
                <a:spcPts val="600"/>
              </a:spcAft>
              <a:buFont typeface="Calibri" panose="020F0502020204030204" pitchFamily="34" charset="0"/>
              <a:buChar char="•"/>
            </a:pPr>
            <a:r>
              <a:rPr lang="en-CA" sz="2400" b="1" dirty="0">
                <a:ln>
                  <a:solidFill>
                    <a:sysClr val="windowText" lastClr="000000"/>
                  </a:solidFill>
                </a:ln>
                <a:hlinkClick r:id="rId2"/>
              </a:rPr>
              <a:t>Accessible University (version 1)</a:t>
            </a:r>
            <a:endParaRPr lang="en-CA" sz="2400" b="1" dirty="0">
              <a:ln>
                <a:solidFill>
                  <a:sysClr val="windowText" lastClr="000000"/>
                </a:solidFill>
              </a:ln>
            </a:endParaRPr>
          </a:p>
          <a:p>
            <a:pPr marL="799488" lvl="2" indent="-324000">
              <a:lnSpc>
                <a:spcPct val="100000"/>
              </a:lnSpc>
              <a:spcBef>
                <a:spcPts val="0"/>
              </a:spcBef>
              <a:spcAft>
                <a:spcPts val="2400"/>
              </a:spcAft>
              <a:buFont typeface="Calibri" panose="020F0502020204030204" pitchFamily="34" charset="0"/>
              <a:buChar char="•"/>
            </a:pPr>
            <a:r>
              <a:rPr lang="en-CA" sz="2400" b="1" dirty="0">
                <a:ln>
                  <a:solidFill>
                    <a:sysClr val="windowText" lastClr="000000"/>
                  </a:solidFill>
                </a:ln>
                <a:hlinkClick r:id="rId3"/>
              </a:rPr>
              <a:t>Accessible University (version 2)</a:t>
            </a:r>
            <a:endParaRPr lang="en-CA" sz="2400" b="1" dirty="0">
              <a:ln>
                <a:solidFill>
                  <a:sysClr val="windowText" lastClr="000000"/>
                </a:solidFill>
              </a:ln>
            </a:endParaRPr>
          </a:p>
          <a:p>
            <a:pPr marL="324000" indent="-324000">
              <a:lnSpc>
                <a:spcPct val="100000"/>
              </a:lnSpc>
              <a:spcBef>
                <a:spcPts val="0"/>
              </a:spcBef>
              <a:spcAft>
                <a:spcPts val="600"/>
              </a:spcAft>
              <a:buFont typeface="Calibri" panose="020F0502020204030204" pitchFamily="34" charset="0"/>
              <a:buChar char="•"/>
            </a:pPr>
            <a:r>
              <a:rPr lang="en-CA" sz="2800" dirty="0"/>
              <a:t>Try to access these two websites without the use of your mouse. To do this, use the </a:t>
            </a:r>
            <a:r>
              <a:rPr lang="en-CA" sz="2800" b="1" dirty="0"/>
              <a:t>Tab key</a:t>
            </a:r>
            <a:r>
              <a:rPr lang="en-CA" sz="2800" dirty="0"/>
              <a:t> on your keyboard to try to access different parts of each website.</a:t>
            </a:r>
          </a:p>
          <a:p>
            <a:pPr marL="799488" lvl="2" indent="-324000">
              <a:lnSpc>
                <a:spcPct val="100000"/>
              </a:lnSpc>
              <a:spcBef>
                <a:spcPts val="0"/>
              </a:spcBef>
              <a:spcAft>
                <a:spcPts val="600"/>
              </a:spcAft>
              <a:buFont typeface="Calibri" panose="020F0502020204030204" pitchFamily="34" charset="0"/>
              <a:buChar char="•"/>
            </a:pPr>
            <a:r>
              <a:rPr lang="en-CA" sz="2400" dirty="0"/>
              <a:t>Which one is easier to navigate?</a:t>
            </a:r>
          </a:p>
        </p:txBody>
      </p:sp>
    </p:spTree>
    <p:extLst>
      <p:ext uri="{BB962C8B-B14F-4D97-AF65-F5344CB8AC3E}">
        <p14:creationId xmlns:p14="http://schemas.microsoft.com/office/powerpoint/2010/main" val="317987192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fade">
                                      <p:cBhvr>
                                        <p:cTn id="10"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ACTIVITY TIME!</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3"/>
            <a:ext cx="10058400" cy="4406960"/>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US" sz="2800" dirty="0"/>
              <a:t>Add to your Web Standards:</a:t>
            </a:r>
          </a:p>
          <a:p>
            <a:pPr marL="616608" lvl="1" indent="-324000">
              <a:lnSpc>
                <a:spcPct val="100000"/>
              </a:lnSpc>
              <a:spcBef>
                <a:spcPts val="0"/>
              </a:spcBef>
              <a:spcAft>
                <a:spcPts val="600"/>
              </a:spcAft>
              <a:buFont typeface="Calibri" panose="020F0502020204030204" pitchFamily="34" charset="0"/>
              <a:buChar char="•"/>
            </a:pPr>
            <a:r>
              <a:rPr lang="en-US" sz="2600" dirty="0"/>
              <a:t>Three differences between the two websites (before and after)</a:t>
            </a:r>
          </a:p>
          <a:p>
            <a:pPr marL="324000" indent="-324000">
              <a:lnSpc>
                <a:spcPct val="100000"/>
              </a:lnSpc>
              <a:spcBef>
                <a:spcPts val="0"/>
              </a:spcBef>
              <a:spcAft>
                <a:spcPts val="600"/>
              </a:spcAft>
              <a:buFont typeface="Calibri" panose="020F0502020204030204" pitchFamily="34" charset="0"/>
              <a:buChar char="•"/>
            </a:pPr>
            <a:endParaRPr lang="en-US" sz="2800" dirty="0"/>
          </a:p>
          <a:p>
            <a:pPr marL="324000" indent="-324000">
              <a:lnSpc>
                <a:spcPct val="100000"/>
              </a:lnSpc>
              <a:spcBef>
                <a:spcPts val="0"/>
              </a:spcBef>
              <a:spcAft>
                <a:spcPts val="600"/>
              </a:spcAft>
              <a:buFont typeface="Calibri" panose="020F0502020204030204" pitchFamily="34" charset="0"/>
              <a:buChar char="•"/>
            </a:pPr>
            <a:r>
              <a:rPr lang="en-US" sz="2800" dirty="0"/>
              <a:t>After tabbing through each website (no use of mouse). Answer the following question:</a:t>
            </a:r>
          </a:p>
          <a:p>
            <a:pPr marL="616608" lvl="1" indent="-324000">
              <a:lnSpc>
                <a:spcPct val="100000"/>
              </a:lnSpc>
              <a:spcBef>
                <a:spcPts val="0"/>
              </a:spcBef>
              <a:spcAft>
                <a:spcPts val="600"/>
              </a:spcAft>
              <a:buFont typeface="Calibri" panose="020F0502020204030204" pitchFamily="34" charset="0"/>
              <a:buChar char="•"/>
            </a:pPr>
            <a:r>
              <a:rPr lang="en-US" sz="2600" dirty="0"/>
              <a:t>Which website was easier to navigate? Why?</a:t>
            </a:r>
          </a:p>
        </p:txBody>
      </p:sp>
    </p:spTree>
    <p:extLst>
      <p:ext uri="{BB962C8B-B14F-4D97-AF65-F5344CB8AC3E}">
        <p14:creationId xmlns:p14="http://schemas.microsoft.com/office/powerpoint/2010/main" val="3351067490"/>
      </p:ext>
    </p:extLst>
  </p:cSld>
  <p:clrMapOvr>
    <a:masterClrMapping/>
  </p:clrMapOvr>
  <p:transition spd="slow">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ACTIVITY TIME!</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286677" y="1845733"/>
            <a:ext cx="11585695" cy="4406960"/>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Now, everybody is going to try using Narrator on their computer using the two websites.</a:t>
            </a:r>
          </a:p>
          <a:p>
            <a:pPr marL="799488" lvl="2" indent="-324000">
              <a:lnSpc>
                <a:spcPct val="100000"/>
              </a:lnSpc>
              <a:spcBef>
                <a:spcPts val="0"/>
              </a:spcBef>
              <a:spcAft>
                <a:spcPts val="600"/>
              </a:spcAft>
              <a:buFont typeface="Calibri" panose="020F0502020204030204" pitchFamily="34" charset="0"/>
              <a:buChar char="•"/>
            </a:pPr>
            <a:r>
              <a:rPr lang="en-CA" sz="2400" dirty="0"/>
              <a:t>Narrator, as it is a Windows application, will only work in Internet Explorer and Microsoft Edge.</a:t>
            </a:r>
          </a:p>
          <a:p>
            <a:pPr marL="799488" lvl="2" indent="-324000">
              <a:lnSpc>
                <a:spcPct val="100000"/>
              </a:lnSpc>
              <a:spcBef>
                <a:spcPts val="0"/>
              </a:spcBef>
              <a:spcAft>
                <a:spcPts val="600"/>
              </a:spcAft>
              <a:buFont typeface="Calibri" panose="020F0502020204030204" pitchFamily="34" charset="0"/>
              <a:buChar char="•"/>
            </a:pPr>
            <a:r>
              <a:rPr lang="en-CA" sz="2400" dirty="0"/>
              <a:t>Google has </a:t>
            </a:r>
            <a:r>
              <a:rPr lang="en-CA" sz="2400" dirty="0" err="1"/>
              <a:t>ChromeVox</a:t>
            </a:r>
            <a:r>
              <a:rPr lang="en-CA" sz="2400" dirty="0"/>
              <a:t>, which is an extension that can be added to Chrome.</a:t>
            </a:r>
          </a:p>
          <a:p>
            <a:pPr marL="799488" lvl="2" indent="-324000">
              <a:lnSpc>
                <a:spcPct val="100000"/>
              </a:lnSpc>
              <a:spcBef>
                <a:spcPts val="0"/>
              </a:spcBef>
              <a:spcAft>
                <a:spcPts val="600"/>
              </a:spcAft>
              <a:buFont typeface="Calibri" panose="020F0502020204030204" pitchFamily="34" charset="0"/>
              <a:buChar char="•"/>
            </a:pPr>
            <a:r>
              <a:rPr lang="en-CA" sz="2400" dirty="0"/>
              <a:t>Firefox requires you to download a 3</a:t>
            </a:r>
            <a:r>
              <a:rPr lang="en-CA" sz="2400" baseline="30000" dirty="0"/>
              <a:t>rd</a:t>
            </a:r>
            <a:r>
              <a:rPr lang="en-CA" sz="2400" dirty="0"/>
              <a:t> party screen reading application like NVDA or Thunder to use a screen reader with Firefox.</a:t>
            </a:r>
          </a:p>
          <a:p>
            <a:pPr marL="799488" lvl="2" indent="-324000">
              <a:lnSpc>
                <a:spcPct val="100000"/>
              </a:lnSpc>
              <a:spcBef>
                <a:spcPts val="0"/>
              </a:spcBef>
              <a:spcAft>
                <a:spcPts val="600"/>
              </a:spcAft>
              <a:buFont typeface="Calibri" panose="020F0502020204030204" pitchFamily="34" charset="0"/>
              <a:buChar char="•"/>
            </a:pPr>
            <a:endParaRPr lang="en-CA" sz="2400" dirty="0"/>
          </a:p>
          <a:p>
            <a:pPr marL="324000" indent="-324000">
              <a:lnSpc>
                <a:spcPct val="100000"/>
              </a:lnSpc>
              <a:spcBef>
                <a:spcPts val="0"/>
              </a:spcBef>
              <a:spcAft>
                <a:spcPts val="600"/>
              </a:spcAft>
              <a:buFont typeface="Calibri" panose="020F0502020204030204" pitchFamily="34" charset="0"/>
              <a:buChar char="•"/>
            </a:pPr>
            <a:r>
              <a:rPr lang="en-CA" sz="2800" b="1" dirty="0">
                <a:ln>
                  <a:solidFill>
                    <a:sysClr val="windowText" lastClr="000000"/>
                  </a:solidFill>
                </a:ln>
                <a:solidFill>
                  <a:srgbClr val="6EAC1C"/>
                </a:solidFill>
                <a:hlinkClick r:id="rId2">
                  <a:extLst>
                    <a:ext uri="{A12FA001-AC4F-418D-AE19-62706E023703}">
                      <ahyp:hlinkClr xmlns:ahyp="http://schemas.microsoft.com/office/drawing/2018/hyperlinkcolor" val="tx"/>
                    </a:ext>
                  </a:extLst>
                </a:hlinkClick>
              </a:rPr>
              <a:t>Here’s the Complete Guide to Narrator</a:t>
            </a:r>
            <a:r>
              <a:rPr lang="en-CA" sz="2800" dirty="0"/>
              <a:t> so you can learn how to use Narrator.</a:t>
            </a:r>
          </a:p>
        </p:txBody>
      </p:sp>
    </p:spTree>
    <p:extLst>
      <p:ext uri="{BB962C8B-B14F-4D97-AF65-F5344CB8AC3E}">
        <p14:creationId xmlns:p14="http://schemas.microsoft.com/office/powerpoint/2010/main" val="70384091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ACTIVITY TIME!</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3"/>
            <a:ext cx="10058400" cy="4406960"/>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Come grab a headset if you need one!</a:t>
            </a:r>
          </a:p>
          <a:p>
            <a:pPr marL="324000" indent="-324000">
              <a:lnSpc>
                <a:spcPct val="100000"/>
              </a:lnSpc>
              <a:spcBef>
                <a:spcPts val="0"/>
              </a:spcBef>
              <a:spcAft>
                <a:spcPts val="600"/>
              </a:spcAft>
              <a:buFont typeface="Calibri" panose="020F0502020204030204" pitchFamily="34" charset="0"/>
              <a:buChar char="•"/>
            </a:pPr>
            <a:r>
              <a:rPr lang="en-CA" sz="2800" dirty="0"/>
              <a:t>Next, go back to the two webpages using: </a:t>
            </a:r>
          </a:p>
          <a:p>
            <a:pPr marL="799488" lvl="2" indent="-324000">
              <a:lnSpc>
                <a:spcPct val="100000"/>
              </a:lnSpc>
              <a:spcBef>
                <a:spcPts val="0"/>
              </a:spcBef>
              <a:spcAft>
                <a:spcPts val="600"/>
              </a:spcAft>
              <a:buFont typeface="Calibri" panose="020F0502020204030204" pitchFamily="34" charset="0"/>
              <a:buChar char="•"/>
            </a:pPr>
            <a:r>
              <a:rPr lang="en-CA" sz="2400" b="1" dirty="0">
                <a:ln>
                  <a:solidFill>
                    <a:sysClr val="windowText" lastClr="000000"/>
                  </a:solidFill>
                </a:ln>
                <a:hlinkClick r:id="rId2"/>
              </a:rPr>
              <a:t>Accessible University (version 1)</a:t>
            </a:r>
            <a:endParaRPr lang="en-CA" sz="2400" b="1" dirty="0">
              <a:ln>
                <a:solidFill>
                  <a:sysClr val="windowText" lastClr="000000"/>
                </a:solidFill>
              </a:ln>
            </a:endParaRPr>
          </a:p>
          <a:p>
            <a:pPr marL="799488" lvl="2" indent="-324000">
              <a:lnSpc>
                <a:spcPct val="100000"/>
              </a:lnSpc>
              <a:spcBef>
                <a:spcPts val="0"/>
              </a:spcBef>
              <a:spcAft>
                <a:spcPts val="2400"/>
              </a:spcAft>
              <a:buFont typeface="Calibri" panose="020F0502020204030204" pitchFamily="34" charset="0"/>
              <a:buChar char="•"/>
            </a:pPr>
            <a:r>
              <a:rPr lang="en-CA" sz="2400" b="1" dirty="0">
                <a:ln>
                  <a:solidFill>
                    <a:sysClr val="windowText" lastClr="000000"/>
                  </a:solidFill>
                </a:ln>
                <a:hlinkClick r:id="rId3"/>
              </a:rPr>
              <a:t>Accessible University (version 2)</a:t>
            </a:r>
            <a:endParaRPr lang="en-CA" sz="2400" b="1" dirty="0">
              <a:ln>
                <a:solidFill>
                  <a:sysClr val="windowText" lastClr="000000"/>
                </a:solidFill>
              </a:ln>
            </a:endParaRPr>
          </a:p>
          <a:p>
            <a:pPr marL="324000" indent="-324000">
              <a:lnSpc>
                <a:spcPct val="100000"/>
              </a:lnSpc>
              <a:spcBef>
                <a:spcPts val="0"/>
              </a:spcBef>
              <a:spcAft>
                <a:spcPts val="600"/>
              </a:spcAft>
              <a:buFont typeface="Calibri" panose="020F0502020204030204" pitchFamily="34" charset="0"/>
              <a:buChar char="•"/>
            </a:pPr>
            <a:r>
              <a:rPr lang="en-CA" sz="2800" dirty="0"/>
              <a:t>Try using Narrator and see which website is more easily understandable.</a:t>
            </a:r>
            <a:endParaRPr lang="en-CA" sz="2400" dirty="0"/>
          </a:p>
        </p:txBody>
      </p:sp>
    </p:spTree>
    <p:extLst>
      <p:ext uri="{BB962C8B-B14F-4D97-AF65-F5344CB8AC3E}">
        <p14:creationId xmlns:p14="http://schemas.microsoft.com/office/powerpoint/2010/main" val="247917154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ACTIVITY TIME!</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321275" y="1845733"/>
            <a:ext cx="11570868" cy="4406960"/>
          </a:xfrm>
          <a:ln>
            <a:noFill/>
          </a:ln>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Lastly, everybody go to a school appropriate video on YouTube. Turn your audio off and watch the video.</a:t>
            </a:r>
          </a:p>
          <a:p>
            <a:pPr marL="799488" lvl="2" indent="-324000">
              <a:lnSpc>
                <a:spcPct val="100000"/>
              </a:lnSpc>
              <a:spcBef>
                <a:spcPts val="0"/>
              </a:spcBef>
              <a:spcAft>
                <a:spcPts val="1800"/>
              </a:spcAft>
              <a:buFont typeface="Calibri" panose="020F0502020204030204" pitchFamily="34" charset="0"/>
              <a:buChar char="•"/>
            </a:pPr>
            <a:r>
              <a:rPr lang="en-CA" sz="2400" dirty="0"/>
              <a:t>Do you see any issues with the captions?</a:t>
            </a:r>
          </a:p>
        </p:txBody>
      </p:sp>
      <p:pic>
        <p:nvPicPr>
          <p:cNvPr id="1026" name="Picture 2" descr="YouTube Community Guidelines &amp; Policies - How YouTube Works">
            <a:extLst>
              <a:ext uri="{FF2B5EF4-FFF2-40B4-BE49-F238E27FC236}">
                <a16:creationId xmlns:a16="http://schemas.microsoft.com/office/drawing/2014/main" id="{F812B331-E438-4F82-A49D-79243B3EF6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6491" y="3637892"/>
            <a:ext cx="7259017" cy="161990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F3A3058D-D5E4-470B-9403-63E2769C8E63}"/>
              </a:ext>
            </a:extLst>
          </p:cNvPr>
          <p:cNvSpPr txBox="1"/>
          <p:nvPr/>
        </p:nvSpPr>
        <p:spPr>
          <a:xfrm>
            <a:off x="10078108" y="3386016"/>
            <a:ext cx="1371600" cy="2123658"/>
          </a:xfrm>
          <a:prstGeom prst="rect">
            <a:avLst/>
          </a:prstGeom>
          <a:noFill/>
        </p:spPr>
        <p:txBody>
          <a:bodyPr wrap="square">
            <a:spAutoFit/>
          </a:bodyPr>
          <a:lstStyle/>
          <a:p>
            <a:r>
              <a:rPr lang="en-US" sz="200" dirty="0" err="1"/>
              <a:t>data:image</a:t>
            </a:r>
            <a:r>
              <a:rPr lang="en-US" sz="200" dirty="0"/>
              <a:t>/png;base64,iVBORw0KGgoAAAANSUhEUgAAAdsAAABqCAMAAADDRQtiAAAA1VBMVEX/////AAAoKCgiIiIAAAAlJSUgICBCQkLo6Ojs7OwqKioVFRUeHh7e3t7AwMBycnI9PT1hYWHMzMwMDAxSUlKgoKD/</a:t>
            </a:r>
            <a:r>
              <a:rPr lang="en-US" sz="200" dirty="0" err="1"/>
              <a:t>MzP</a:t>
            </a:r>
            <a:r>
              <a:rPr lang="en-US" sz="200" dirty="0"/>
              <a:t>/</a:t>
            </a:r>
            <a:r>
              <a:rPr lang="en-US" sz="200" dirty="0" err="1"/>
              <a:t>kJD</a:t>
            </a:r>
            <a:r>
              <a:rPr lang="en-US" sz="200" dirty="0"/>
              <a:t>/6Oj39/eEhIRXV1cSEhIZGRldXV3h4eH/yck0NDSzs7P/8PD/</a:t>
            </a:r>
            <a:r>
              <a:rPr lang="en-US" sz="200" dirty="0" err="1"/>
              <a:t>wMBqamr</a:t>
            </a:r>
            <a:r>
              <a:rPr lang="en-US" sz="200" dirty="0"/>
              <a:t>/2tqSkpLS0tL/9PQwMDDExMRISEi5ubmqqqr/6en/1dX/</a:t>
            </a:r>
            <a:r>
              <a:rPr lang="en-US" sz="200" dirty="0" err="1"/>
              <a:t>ExN</a:t>
            </a:r>
            <a:r>
              <a:rPr lang="en-US" sz="200" dirty="0"/>
              <a:t>/f3//r6//h4f/T0//ISH/</a:t>
            </a:r>
            <a:r>
              <a:rPr lang="en-US" sz="200" dirty="0" err="1"/>
              <a:t>uLj</a:t>
            </a:r>
            <a:r>
              <a:rPr lang="en-US" sz="200" dirty="0"/>
              <a:t>/PT3/</a:t>
            </a:r>
            <a:r>
              <a:rPr lang="en-US" sz="200" dirty="0" err="1"/>
              <a:t>oqL</a:t>
            </a:r>
            <a:r>
              <a:rPr lang="en-US" sz="200" dirty="0"/>
              <a:t>/b2//</a:t>
            </a:r>
            <a:r>
              <a:rPr lang="en-US" sz="200" dirty="0" err="1"/>
              <a:t>gID</a:t>
            </a:r>
            <a:r>
              <a:rPr lang="en-US" sz="200" dirty="0"/>
              <a:t>/RET/w8P/</a:t>
            </a:r>
            <a:r>
              <a:rPr lang="en-US" sz="200" dirty="0" err="1"/>
              <a:t>WFj</a:t>
            </a:r>
            <a:r>
              <a:rPr lang="en-US" sz="200" dirty="0"/>
              <a:t>/Z2f/</a:t>
            </a:r>
            <a:r>
              <a:rPr lang="en-US" sz="200" dirty="0" err="1"/>
              <a:t>Nzf</a:t>
            </a:r>
            <a:r>
              <a:rPr lang="en-US" sz="200" dirty="0"/>
              <a:t>/</a:t>
            </a:r>
            <a:r>
              <a:rPr lang="en-US" sz="200" dirty="0" err="1"/>
              <a:t>KSn</a:t>
            </a:r>
            <a:r>
              <a:rPr lang="en-US" sz="200" dirty="0"/>
              <a:t>/</a:t>
            </a:r>
            <a:r>
              <a:rPr lang="en-US" sz="200" dirty="0" err="1"/>
              <a:t>mpr</a:t>
            </a:r>
            <a:r>
              <a:rPr lang="en-US" sz="200" dirty="0"/>
              <a:t>/</a:t>
            </a:r>
            <a:r>
              <a:rPr lang="en-US" sz="200" dirty="0" err="1"/>
              <a:t>eHj</a:t>
            </a:r>
            <a:r>
              <a:rPr lang="en-US" sz="200" dirty="0"/>
              <a:t>/YGD/jo7/qanbmKRrAAAQzklEQVR4nO2de2OaPhfHeYSoKNYLakWl3ua1am9ru25dt2777f2/pAdByDkhURQouPb7pyCQfHI5SU5OJOkgzUejUWty3Xf0/fHu00Z/z1n9ci58+vR9c9/19WQyaV1Z/z3sbR+KT/PRVas1eXw6//z58+8fL/fPX5qWHm7+d6huLD28Wv/98nz/8ufrt/O/j/1Jq3U1TzqF71L9J4vm/ZfXwzkeoNf7H98+nz9Okk7su9Hk8etDnEB5enh56ied7n9e88fnWGvqDv18ep8ttLoeQhlxvad/nxBYW18+xZWuNKukdKl0RY3nLfPfSZLd6Mc7NKRLSgZIjoft5EvSaK2OV2RX5ZF4GbD/jnBS84F10Mvfgu3kNWmwGwngGuNKjqoy9vdKJXhDbrCOOnuMOnrBLlU6hwB6A7atNzeO+bppcT9v2iVUcqbnu2GowBuKtajzx6hkSUBlK+liO0pBg+yoyf2+WhHmgO5HV9bAdVKIPIOMCskEFMmli+23pJFS/eJ+oAmz1pz6rudkcD07jjyDTpftddJAobit8kUWsrtgL+cLMOv1VeQ5dLpsEx3XsvrB+8JhF+ZehTWmzlCTvChFnkMnyzZV1fZ/NzxbeQYrJsnMmMsN2B/LF9HP7pws289J48R64nyiUYcdapFtdMewyTbbUWfQ6bId/UyaJtYD7yPb5i56Msx5ha3VEehU2U6ShsmKN/V4qcMsqOOLPZhBZBHDhPupsv2bNEtWd5yPVFHV1PFFZGlp5YjzZyNjoMlQDE54SUvT3MWfpFmy+sz7StSlMs0uarCLkU84SptZzw5UHaNdomvjFLFNzZyUqz+8r0SmcLEBLxkXsB51/TOSEciAkkqo4lqmHb58gOJlm5apZKrXK85nzmAmYGOqN4ADpEW02cMVw/YsxJNiZdtPGqVf3Kkp2KfKHVg5ZtDOimME5NOpsH1MmqRf17zvhMsBhOTBlSlqriNfA+LoVNg+JU3SL97shbSCBNFSUBWYWaSS5/05Yp0K269Jk/TrGzcXFqBXhUtBaOwZwxoQ71tOhO1z0iT94hrKUgdkaLZKf59lAFtsQcelU2GbNEiO7rkfOgWjWJKjxhRurGMZAbH6YHu0fnJ9leEoiBTo7AWcuZCXsXn4Qp0I23nSIDl64A6CVNivgqUg6HPBccmIQyfCNsRKwUNcXfUNdxCERkEUogFzR+dls2GoqnrgfNFuvQFbY+M1q+7/</a:t>
            </a:r>
            <a:r>
              <a:rPr lang="en-US" sz="200" dirty="0" err="1"/>
              <a:t>ZjtxKv</a:t>
            </a:r>
            <a:r>
              <a:rPr lang="en-US" sz="200" dirty="0"/>
              <a:t>/G78cj+Nm6i44nUp+bjDXoWOWl+2sNzlwobBrVVaNcr1cKhXp93F5H5ZARE1visa21O5muUiSd9s4Fy1rjtrpJXGFZH0+HvtFfCDzNK2l+Hh1QIP72kTzMB8X9FU40M4t/6rCj6EVNljeOrXLW7CqLqd/WmnWqQBdD+vcyvFAFE15Ctr0xehboIW7Rs7yRGrfenlUU0173IrKpdER0a7eKsk3cNnW5NS7aIaYumptusfUjOqSeHvmpgfPG3lIQbKnRCMhYV4pw8ciuGcXFlK3aNSULpNNH5AcauFAEHnhCtiUZ/QUsN9ZNcEGTd7BVyyby2pS5C1ulqgxXv5y/FytDeE+Iitd0TJ5+MzqoW/3ls4UWsbuUpy5BRsigjM/qOm89neh1puqiRh0WjzxakIdDajFb5HAJl5KRUxD1oMZssxbbUo5hRnQEzNG6oPFSJ+vQmAzhLNV0zdmnqHd2/sdnewZS7a4J9FAnDEa9XbbOejnOuNKliK1Vb0sZ33cT2Wcn3HLL7UY6mJgL4XbusZVGEbvT/eazzYNGWa47HFeADMjLM2Hirb+ayOpIEdusahQYnw77OeDVtqa6/ybva2jNDTGd3ATD0OuX6MiKJh3RtCORHUCwnaZO56UBJ4toFtZhn5sitiRf9nWi9hvw4haaifNJcW+eh/CoaaIphu8RrvE/C9hCm3ibBITbGx52NE6iqbpwkTc9bMmiAVepqcxbmAtqZVfBpYvb8xB7CprM9NFTZHRfBWxLIOnO7AWcrMp6mzeHbOlnGmg4ZZkitpmCoCMhGpywauPUEWsUhH5wba9RiLkllq10FdV64Y2ALTSKnbyucdeAFjixplzQsIWiAYsjRWxtyUXTN3aDW5yMLnwHMQfL3ALRljtbtiEGMD620YXMELCVbmlb6xjF0H3VG/Ke4U7MbNdml1Xc2um0IqSLLdGX67PVuMuUTtCJrNHeqMVmOqp0i37btkpXr5GylaRPkexSELEFKJ0UgJkLYrp3IX/</a:t>
            </a:r>
            <a:r>
              <a:rPr lang="en-US" sz="200" dirty="0" err="1"/>
              <a:t>XjHZp</a:t>
            </a:r>
            <a:r>
              <a:rPr lang="en-US" sz="200" dirty="0"/>
              <a:t>/9hAXTBAmCq2RHYa1DXuUmVq/WGvzuJ2sD6FcLem8lWIoSmXrTT6FcFoV8RWBVlhZynIfi8ne6h79Yo8Ig4yK01sybYgWi0UambB3sQ8NJK9JRO0SLadem2FAMBnG8k0pIgtXNCzSydk7fZJawTLi+tTQ9moeGPcNLGlb+/hC7pn/CFTWvYGR7ewWVJiY2uNdsN2u0K2YBS0MRkAF1q0q6iCegtG2MLqerO0KWILd4130Dvo546R5593O+qFHcsjHraSdBduklkYJO6SpoxoGLW7BmTkYP6CaRpUtDVvyJgitl0wczxFjbLXs+D5c7ruhVLhPCcutiGnIYVRxFQw7agYcKjndT0lXD8vvf+u8Q7sFLI1wTB2iCafPP9NlDrwAtSGOwU6NrbWo0OMdsVPBg2uXjNAw+X1SHBFAc1SrNCFnNvhpogt9KmZIbveq6EoZA8cGvn31MTI1hrtHj0xIn4y6FeKa5UWYrrtFcfGGNA1lBnKXuJCTynbPHqH17PiPW9gRQ8+KFuOna00P3blXxxUuUSLszntUSw0H9GUHNxnMMPWScrZGmgmkQy2PyOjAfbP8M3OlHK8bC26x60hitmCZjg7Bj0oNSQZM5ku+aioI/am8VLKVsJsFyondZDtAA1wN3eHCYgQhO2Ro12+o6MtWi1JrkwTSsPTwkRabGl2qQWuAZ1WtigdpLBtf1CUNBFbYu/dj7veHsm2L37eGXddGoz0FsHYehmfVraIIsls7QYUG0LI1i4JKW2T++InGly2wKrAuQU8Hxm27gA3PWwJYlvHxtTWPEBLHl3gJvfWbI+2pXa0ybjH8bKRDmMx2w79I2ZLRxWpYYvrLZ6Y2rr5GYgtXPp7Y7bHj4F2HT7S4HiUkIGXK8a/whbFsHRnjvOILYzpgrrnYsxsw8xd7GJb49RbMBHb+1fY4pXK7JYtKtgKcIBEbJXN0l9K5xx3lhqUCkeg4zllttkdbC9TwzbkWsHOUynKfke3LE3kKbPdUW+1tLANvca387Cglc9Sdsbq/xhbXISPYBu930W8a/M2vQXbKMM58/fElgyoUIY4bEP4nSbgU2PL8I2CdDoCeldsM+AMDD/b0WvEbB9j9YVzNGXdj3WwT+BdsRXJYRsimmMCPqyOUPw/</a:t>
            </a:r>
            <a:r>
              <a:rPr lang="en-US" sz="200" dirty="0" err="1"/>
              <a:t>Jts</a:t>
            </a:r>
            <a:r>
              <a:rPr lang="en-US" sz="200" dirty="0"/>
              <a:t>/2G5ks52n0vd8D1uD2SeAQq9+sM24bEPs0Ypvzwg39Lkw2Wjb7QfbjWy2UgibNr69Xj/3sF0z1iK89sE247INcXpmfHs0+cHDQN7iYT2KdP6u2IoOjnPYRrFvPvK91dwzgqCQyc9EU35HbInoBMhFPiq2kcdE4Abr/GDrY6vsDqqUylgm3CC7UP8o2x1rBcewPaUYRFT/KNswa3wcnVDssGBsS6fLFvvUVLlshWvzHIU4ruCtY/4B7WAb2KfGvZIetrhNDuBTA/2lOEpjrM6d7lK2grMV+8Kl3c8R/4Nsm1/MlhNVDCouPiEkOHYeKDjb0/VhRW8nhe0GefSxJ8i2udPtYqNdbIP6nrsQ08oWPcrbV4A2oEK2Rqnni7Qb9dg0AonCSwVji3JRzPbE9owMeM+BbGeDQS5Xr1fL5el0vbWxUngWxUsotsi+hKdaltC/vGNoUsQW2lIqNqVy25/Lor1el5oTa1fTTFPZ7tYNMaEclwThHAOyRSv34j2aBfdCitiK9996TroNbigTCUUU8HZip/Dsp1+h2K54sZY2OnvrvdXwsKKD6+2KHxPhssv7lUm2++IUntnWD8X2EhV4k7pSoSgDFFUNDStAVTiG7UL0l4PrLd4+4Y1kZ7D0wMID1z3dBuNUzloMzLaEDGUwvEebrkEsE5SJoB0NzRbEyDmcLQoRRiM+5KGhDEfvcNO1myPpOyP1gXdGanC2EozkApGgTY90m5QgsMSuSig+rwCfXe5FqpOMJR6t8tmCkJx51FOQgResHcUgotug0NDP61hSd7bxy07P8/1s8eKYd345XkSgAR1xH5kpeoPEMbZmgrBVEUIwlz9FzxLGqaEdwpQJv+l9FWqraeywHiwLnv18GmeSH8AW7zvwKihCDmL+MXXNyxcmuHggtgaeBPZYDZnQfqLY2Fm3B6lhdz+QxBI67dfrWVBZ8MpUXBP+R0twEkVgtiqOJrBwuqohjtVJu2GGBxnYdaF2wXgmBWLLtBlEtgtWqczschHHc+y2e1ahM1Zoezw60wp/rrI1FS/RGMA7xiRMyItYtHc2eQ9bHMslI1caqlpqY8/7LpieY70mB9NGuyqzexeCsWXc4gm5bUzHBV+obnGMXbPSKZc7zCEiJAs+FzXKZNHIq2p+KhhXh3FRjkX70e5hW2MqQ1FRFBO3cfCY3ClTQ4lZNG2yBNaeYGzZaBxEs55FbDzB2Fov1TQ2Zj3y9sObx0lRXxSY1IEgAvGsrx+tvc5Se9lK1d3HFVilHZ4RxIk97tyVKQHqwdgaWf/mYOcjz8AoSNjfCv5cBPudfDHtff/</a:t>
            </a:r>
            <a:r>
              <a:rPr lang="en-US" sz="200" dirty="0" err="1"/>
              <a:t>SQMTPlDXK</a:t>
            </a:r>
            <a:r>
              <a:rPr lang="en-US" sz="200" dirty="0"/>
              <a:t>/fBsZ7Igk7ZCJyRZ4xP+2Q7dKVxnC8aWtznY/sYxCuMt8LtYcraNZza9Ckpdj3+X9xQNemOkylLevwi0n+3OA3Ssgt3Bi2G8CBpO2DEwmAzI1r852M5vUoJvEbDtrtrcc0bYZdq1oKFxhAvuddI8ofpRsJXK/MNYHEqEWec0TE5FsP23AY+AbKUcL4zOxpw928tWUY06p9oj48DW7a6zn5i7I3YdD6MAg9sgbI2xcHOFufR5kA39OSqTDbHV4Wxn/k6TaA37Av2By3bzq1rxfYqcg6u6joSpI2aZuTXMKUHR6nX/nFQgtpbF4TuIxcmpbtV3TiynImjEHpnWKMSgbKUG22JmnSlA0E3y2drWcL7OjqtNjqOq0S5ybQQNnSTqaJQW74tAYQQlScvKVF0uW6lWV9izJomm5PguRm0FTULrVaeu9Aayu8UGHopX0mSw+YY9LHutoGih+nILJ5d1/yFnvCcpNB3bGbQp/GxZqfN9kGs5nU2dbOpj//G+VpebCrg3fW46/LqA6vjLqqPL25zedU//zWpdPVe+FJ3yvap3TQdYtqhV3TGH0fF23FRAY9dDm28Gl8yzZlWz6DxLNosdrzCV6e4db4GoV6fpqG4plsoD3czKZHNe8XIoPJZ8Zd/mlhatay7bAlf06+h3fhyuvb6rrgws4X352fD2ol6xVL+4Hc44rTF9ZK1dHywWg0q1AbJoc+r7VrDXyyP53m/MphebZw0upjOD9yz6Idxk9Fbt6rKyrE5r/q4WqFdrVysV+6M75eFMfO9VpLssj9HL/rW9mGWoPlfB4xXls3bJ+uj9N90lOvn4fBd/NrxjzR+fk+p2nx+DGcgfOl7XTwlU3udfgTvaD4XT/Pruv9/3X15jrsM3r1/</a:t>
            </a:r>
            <a:r>
              <a:rPr lang="en-US" sz="200" dirty="0" err="1"/>
              <a:t>uv</a:t>
            </a:r>
            <a:r>
              <a:rPr lang="en-US" sz="200" dirty="0"/>
              <a:t>/53d713E8GHItZ8dNVqtSb9x6fzb1//</a:t>
            </a:r>
            <a:r>
              <a:rPr lang="en-US" sz="200" dirty="0" err="1"/>
              <a:t>vNw</a:t>
            </a:r>
            <a:r>
              <a:rPr lang="en-US" sz="200" dirty="0"/>
              <a:t>//2w2m68PNzdHEbf+dvPa/Pl8f//n67fzp8f+xHr41eijHU6H5qORhXsymVz3HX3/9PdcrF9/P9n6vrn12vrbpPWB8i31f7vrDWzfkirMAAAAAElFTkSuQmCC</a:t>
            </a:r>
          </a:p>
        </p:txBody>
      </p:sp>
    </p:spTree>
    <p:extLst>
      <p:ext uri="{BB962C8B-B14F-4D97-AF65-F5344CB8AC3E}">
        <p14:creationId xmlns:p14="http://schemas.microsoft.com/office/powerpoint/2010/main" val="446998455"/>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ACTIVITY TIME!</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321275" y="1845733"/>
            <a:ext cx="6504827" cy="4406960"/>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Luckily, it is very difficult to find a video that is not </a:t>
            </a:r>
            <a:r>
              <a:rPr lang="en-CA" sz="2800"/>
              <a:t>closed captioned.</a:t>
            </a:r>
            <a:endParaRPr lang="en-CA" sz="2800" dirty="0"/>
          </a:p>
          <a:p>
            <a:pPr marL="799488" lvl="2" indent="-324000">
              <a:lnSpc>
                <a:spcPct val="100000"/>
              </a:lnSpc>
              <a:spcBef>
                <a:spcPts val="0"/>
              </a:spcBef>
              <a:spcAft>
                <a:spcPts val="600"/>
              </a:spcAft>
              <a:buFont typeface="Calibri" panose="020F0502020204030204" pitchFamily="34" charset="0"/>
              <a:buChar char="•"/>
            </a:pPr>
            <a:r>
              <a:rPr lang="en-CA" sz="2400" dirty="0"/>
              <a:t>This is good news as it means that the Internet is becoming more aware of accessibility and is trying to make sure that all users can access resources on the Internet.</a:t>
            </a:r>
          </a:p>
          <a:p>
            <a:pPr marL="799488" lvl="2" indent="-324000">
              <a:lnSpc>
                <a:spcPct val="100000"/>
              </a:lnSpc>
              <a:spcBef>
                <a:spcPts val="0"/>
              </a:spcBef>
              <a:spcAft>
                <a:spcPts val="600"/>
              </a:spcAft>
              <a:buFont typeface="Calibri" panose="020F0502020204030204" pitchFamily="34" charset="0"/>
              <a:buChar char="•"/>
            </a:pPr>
            <a:r>
              <a:rPr lang="en-CA" sz="2400" dirty="0"/>
              <a:t>However, there is always more we can do to assist people with differing abilities in using and accessing computers and the Internet.</a:t>
            </a:r>
          </a:p>
        </p:txBody>
      </p:sp>
      <p:pic>
        <p:nvPicPr>
          <p:cNvPr id="11266" name="Picture 2" descr="How to Turn on Subtitles on YouTube on Desktop or Mobile">
            <a:extLst>
              <a:ext uri="{FF2B5EF4-FFF2-40B4-BE49-F238E27FC236}">
                <a16:creationId xmlns:a16="http://schemas.microsoft.com/office/drawing/2014/main" id="{CF9E5E84-5361-404D-AD21-ED6AB9D44D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81284" y="2252706"/>
            <a:ext cx="4951006" cy="318130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8847335-B6A8-45A1-AD2F-7FEF5A7DA4EF}"/>
              </a:ext>
            </a:extLst>
          </p:cNvPr>
          <p:cNvSpPr txBox="1"/>
          <p:nvPr/>
        </p:nvSpPr>
        <p:spPr>
          <a:xfrm>
            <a:off x="8114746" y="5434013"/>
            <a:ext cx="2884081" cy="246221"/>
          </a:xfrm>
          <a:prstGeom prst="rect">
            <a:avLst/>
          </a:prstGeom>
          <a:noFill/>
        </p:spPr>
        <p:txBody>
          <a:bodyPr wrap="square">
            <a:spAutoFit/>
          </a:bodyPr>
          <a:lstStyle/>
          <a:p>
            <a:pPr algn="ctr"/>
            <a:r>
              <a:rPr lang="en-US" sz="1000" dirty="0">
                <a:hlinkClick r:id="rId3"/>
              </a:rPr>
              <a:t>https://i.insider.com/5d7fa7bb2e22af191c36d996</a:t>
            </a:r>
            <a:endParaRPr lang="en-US" sz="1000" dirty="0"/>
          </a:p>
        </p:txBody>
      </p:sp>
    </p:spTree>
    <p:extLst>
      <p:ext uri="{BB962C8B-B14F-4D97-AF65-F5344CB8AC3E}">
        <p14:creationId xmlns:p14="http://schemas.microsoft.com/office/powerpoint/2010/main" val="1529768655"/>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So How Do I Get Started?</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4"/>
            <a:ext cx="10058400" cy="3783968"/>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You might be saying, “I definitely see why I should make my website accessible for all people, but I have no clue where to start! Where should I start?”</a:t>
            </a:r>
          </a:p>
        </p:txBody>
      </p:sp>
      <p:pic>
        <p:nvPicPr>
          <p:cNvPr id="12" name="Picture 11">
            <a:extLst>
              <a:ext uri="{FF2B5EF4-FFF2-40B4-BE49-F238E27FC236}">
                <a16:creationId xmlns:a16="http://schemas.microsoft.com/office/drawing/2014/main" id="{323D91B2-12FA-4940-953F-30CF303A8964}"/>
              </a:ext>
            </a:extLst>
          </p:cNvPr>
          <p:cNvPicPr>
            <a:picLocks noChangeAspect="1"/>
          </p:cNvPicPr>
          <p:nvPr/>
        </p:nvPicPr>
        <p:blipFill rotWithShape="1">
          <a:blip r:embed="rId2"/>
          <a:srcRect b="33182"/>
          <a:stretch/>
        </p:blipFill>
        <p:spPr>
          <a:xfrm>
            <a:off x="3714750" y="3310890"/>
            <a:ext cx="4762500" cy="2978560"/>
          </a:xfrm>
          <a:prstGeom prst="rect">
            <a:avLst/>
          </a:prstGeom>
        </p:spPr>
      </p:pic>
      <p:sp>
        <p:nvSpPr>
          <p:cNvPr id="13" name="Rectangle 12">
            <a:extLst>
              <a:ext uri="{FF2B5EF4-FFF2-40B4-BE49-F238E27FC236}">
                <a16:creationId xmlns:a16="http://schemas.microsoft.com/office/drawing/2014/main" id="{75734399-3E40-4855-AD27-3A6F5F96FA68}"/>
              </a:ext>
            </a:extLst>
          </p:cNvPr>
          <p:cNvSpPr/>
          <p:nvPr/>
        </p:nvSpPr>
        <p:spPr>
          <a:xfrm>
            <a:off x="8477250" y="5738076"/>
            <a:ext cx="2141220" cy="553998"/>
          </a:xfrm>
          <a:prstGeom prst="rect">
            <a:avLst/>
          </a:prstGeom>
        </p:spPr>
        <p:txBody>
          <a:bodyPr wrap="square">
            <a:spAutoFit/>
          </a:bodyPr>
          <a:lstStyle/>
          <a:p>
            <a:pPr algn="ctr"/>
            <a:r>
              <a:rPr lang="en-US" sz="1000" dirty="0">
                <a:hlinkClick r:id="rId3"/>
              </a:rPr>
              <a:t>https://pics.me.me/i-dont-even-know-what-dont-know-i-dont-know-49272297.png</a:t>
            </a:r>
            <a:endParaRPr lang="en-US" sz="1000" dirty="0"/>
          </a:p>
        </p:txBody>
      </p:sp>
    </p:spTree>
    <p:extLst>
      <p:ext uri="{BB962C8B-B14F-4D97-AF65-F5344CB8AC3E}">
        <p14:creationId xmlns:p14="http://schemas.microsoft.com/office/powerpoint/2010/main" val="201260396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a:xfrm>
            <a:off x="1097280" y="286603"/>
            <a:ext cx="10058400" cy="1450757"/>
          </a:xfrm>
        </p:spPr>
        <p:txBody>
          <a:bodyPr/>
          <a:lstStyle/>
          <a:p>
            <a:r>
              <a:rPr lang="en-CA" b="1" dirty="0"/>
              <a:t>Getting Started</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266700" y="1845734"/>
            <a:ext cx="6149340" cy="4387426"/>
          </a:xfrm>
        </p:spPr>
        <p:txBody>
          <a:bodyPr lIns="0">
            <a:noAutofit/>
          </a:bodyPr>
          <a:lstStyle/>
          <a:p>
            <a:pPr marL="514350" indent="-514350">
              <a:lnSpc>
                <a:spcPct val="100000"/>
              </a:lnSpc>
              <a:spcBef>
                <a:spcPts val="0"/>
              </a:spcBef>
              <a:spcAft>
                <a:spcPts val="1800"/>
              </a:spcAft>
              <a:buFont typeface="+mj-lt"/>
              <a:buAutoNum type="arabicPeriod"/>
            </a:pPr>
            <a:r>
              <a:rPr lang="en-CA" sz="2800" dirty="0"/>
              <a:t>Properly use semantic tags (&lt;header&gt;, &lt;nav&gt;, &lt;main&gt;, &lt;footer&gt;, etc.) for the sections of your website.</a:t>
            </a:r>
          </a:p>
          <a:p>
            <a:pPr marL="514350" indent="-514350">
              <a:lnSpc>
                <a:spcPct val="100000"/>
              </a:lnSpc>
              <a:spcBef>
                <a:spcPts val="0"/>
              </a:spcBef>
              <a:spcAft>
                <a:spcPts val="600"/>
              </a:spcAft>
              <a:buFont typeface="+mj-lt"/>
              <a:buAutoNum type="arabicPeriod"/>
            </a:pPr>
            <a:r>
              <a:rPr lang="en-CA" sz="2800" dirty="0"/>
              <a:t>Pay attention in our next few Design Principles and CSS presentations to ensure you make design decisions that improve accessibility, such as making sure color is not the only way you are representing information.</a:t>
            </a:r>
          </a:p>
        </p:txBody>
      </p:sp>
      <p:pic>
        <p:nvPicPr>
          <p:cNvPr id="8" name="Picture 7">
            <a:extLst>
              <a:ext uri="{FF2B5EF4-FFF2-40B4-BE49-F238E27FC236}">
                <a16:creationId xmlns:a16="http://schemas.microsoft.com/office/drawing/2014/main" id="{3FF7650B-FFEA-40B6-AF63-92AAC95D5991}"/>
              </a:ext>
            </a:extLst>
          </p:cNvPr>
          <p:cNvPicPr>
            <a:picLocks noChangeAspect="1"/>
          </p:cNvPicPr>
          <p:nvPr/>
        </p:nvPicPr>
        <p:blipFill>
          <a:blip r:embed="rId2"/>
          <a:stretch>
            <a:fillRect/>
          </a:stretch>
        </p:blipFill>
        <p:spPr>
          <a:xfrm>
            <a:off x="6580976" y="2552265"/>
            <a:ext cx="5550064" cy="3545875"/>
          </a:xfrm>
          <a:prstGeom prst="rect">
            <a:avLst/>
          </a:prstGeom>
        </p:spPr>
      </p:pic>
      <p:sp>
        <p:nvSpPr>
          <p:cNvPr id="9" name="Rectangle 8">
            <a:extLst>
              <a:ext uri="{FF2B5EF4-FFF2-40B4-BE49-F238E27FC236}">
                <a16:creationId xmlns:a16="http://schemas.microsoft.com/office/drawing/2014/main" id="{032C9B79-2846-432A-BFF5-A8BA874540E0}"/>
              </a:ext>
            </a:extLst>
          </p:cNvPr>
          <p:cNvSpPr/>
          <p:nvPr/>
        </p:nvSpPr>
        <p:spPr>
          <a:xfrm>
            <a:off x="6766560" y="482391"/>
            <a:ext cx="5364480" cy="10591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ln>
                  <a:solidFill>
                    <a:sysClr val="windowText" lastClr="000000"/>
                  </a:solidFill>
                </a:ln>
              </a:rPr>
              <a:t>This is a bad example of displaying information.</a:t>
            </a:r>
          </a:p>
        </p:txBody>
      </p:sp>
      <p:sp>
        <p:nvSpPr>
          <p:cNvPr id="10" name="Arrow: Down 9">
            <a:extLst>
              <a:ext uri="{FF2B5EF4-FFF2-40B4-BE49-F238E27FC236}">
                <a16:creationId xmlns:a16="http://schemas.microsoft.com/office/drawing/2014/main" id="{82C6DE43-237F-406F-87B4-0A53F83EC161}"/>
              </a:ext>
            </a:extLst>
          </p:cNvPr>
          <p:cNvSpPr/>
          <p:nvPr/>
        </p:nvSpPr>
        <p:spPr>
          <a:xfrm>
            <a:off x="8953500" y="1541571"/>
            <a:ext cx="990600" cy="10106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1F5F5C0-89C3-45C2-BC18-6850388C01B0}"/>
              </a:ext>
            </a:extLst>
          </p:cNvPr>
          <p:cNvSpPr/>
          <p:nvPr/>
        </p:nvSpPr>
        <p:spPr>
          <a:xfrm>
            <a:off x="7888116" y="6098140"/>
            <a:ext cx="3121367" cy="246221"/>
          </a:xfrm>
          <a:prstGeom prst="rect">
            <a:avLst/>
          </a:prstGeom>
        </p:spPr>
        <p:txBody>
          <a:bodyPr wrap="none">
            <a:spAutoFit/>
          </a:bodyPr>
          <a:lstStyle/>
          <a:p>
            <a:pPr algn="ctr"/>
            <a:r>
              <a:rPr lang="en-US" sz="1000" dirty="0">
                <a:hlinkClick r:id="rId3"/>
              </a:rPr>
              <a:t>https://webaim.org/articles/visual/media/mapcolor.png</a:t>
            </a:r>
            <a:endParaRPr lang="en-US" sz="1000" dirty="0"/>
          </a:p>
        </p:txBody>
      </p:sp>
    </p:spTree>
    <p:extLst>
      <p:ext uri="{BB962C8B-B14F-4D97-AF65-F5344CB8AC3E}">
        <p14:creationId xmlns:p14="http://schemas.microsoft.com/office/powerpoint/2010/main" val="3109703220"/>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a:xfrm>
            <a:off x="1097280" y="286603"/>
            <a:ext cx="10058400" cy="1450757"/>
          </a:xfrm>
        </p:spPr>
        <p:txBody>
          <a:bodyPr/>
          <a:lstStyle/>
          <a:p>
            <a:r>
              <a:rPr lang="en-CA" b="1" dirty="0"/>
              <a:t>Getting Started</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266700" y="1845734"/>
            <a:ext cx="6149340" cy="4387426"/>
          </a:xfrm>
        </p:spPr>
        <p:txBody>
          <a:bodyPr lIns="0">
            <a:noAutofit/>
          </a:bodyPr>
          <a:lstStyle/>
          <a:p>
            <a:pPr marL="514350" indent="-514350">
              <a:lnSpc>
                <a:spcPct val="100000"/>
              </a:lnSpc>
              <a:spcBef>
                <a:spcPts val="0"/>
              </a:spcBef>
              <a:spcAft>
                <a:spcPts val="1800"/>
              </a:spcAft>
              <a:buFont typeface="+mj-lt"/>
              <a:buAutoNum type="arabicPeriod" startAt="3"/>
            </a:pPr>
            <a:r>
              <a:rPr lang="en-CA" sz="2800" dirty="0"/>
              <a:t>Try tabbing through your content and make sure everything that should be accessible by a user can be accessed.</a:t>
            </a:r>
          </a:p>
          <a:p>
            <a:pPr marL="514350" indent="-514350">
              <a:lnSpc>
                <a:spcPct val="100000"/>
              </a:lnSpc>
              <a:spcBef>
                <a:spcPts val="0"/>
              </a:spcBef>
              <a:spcAft>
                <a:spcPts val="1800"/>
              </a:spcAft>
              <a:buFont typeface="+mj-lt"/>
              <a:buAutoNum type="arabicPeriod" startAt="3"/>
            </a:pPr>
            <a:r>
              <a:rPr lang="en-CA" sz="2800" dirty="0"/>
              <a:t>Try using a screen reader with your website and see if all the content is understandable using a screen reader.</a:t>
            </a:r>
          </a:p>
        </p:txBody>
      </p:sp>
      <p:pic>
        <p:nvPicPr>
          <p:cNvPr id="1028" name="Picture 4" descr="Accessibility Testing: Keyboard &amp; Screen Reader Navigation">
            <a:extLst>
              <a:ext uri="{FF2B5EF4-FFF2-40B4-BE49-F238E27FC236}">
                <a16:creationId xmlns:a16="http://schemas.microsoft.com/office/drawing/2014/main" id="{41DB9940-31DF-4CDC-A09B-424ACB1AD2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78595" y="2112430"/>
            <a:ext cx="5520271" cy="345017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002201F3-3D95-441D-AF09-161A3DBA610E}"/>
              </a:ext>
            </a:extLst>
          </p:cNvPr>
          <p:cNvSpPr txBox="1"/>
          <p:nvPr/>
        </p:nvSpPr>
        <p:spPr>
          <a:xfrm>
            <a:off x="7751230" y="5562600"/>
            <a:ext cx="3175000" cy="553998"/>
          </a:xfrm>
          <a:prstGeom prst="rect">
            <a:avLst/>
          </a:prstGeom>
          <a:noFill/>
        </p:spPr>
        <p:txBody>
          <a:bodyPr wrap="square">
            <a:spAutoFit/>
          </a:bodyPr>
          <a:lstStyle/>
          <a:p>
            <a:pPr algn="ctr"/>
            <a:r>
              <a:rPr lang="en-CA" sz="1000" dirty="0">
                <a:hlinkClick r:id="rId3"/>
              </a:rPr>
              <a:t>https://d585tldpucybw.cloudfront.net/sfimages/default-source/default-album/voiceover-rotor.gif?sfvrsn=674d56ea_1</a:t>
            </a:r>
            <a:endParaRPr lang="en-CA" sz="1000" dirty="0"/>
          </a:p>
        </p:txBody>
      </p:sp>
    </p:spTree>
    <p:extLst>
      <p:ext uri="{BB962C8B-B14F-4D97-AF65-F5344CB8AC3E}">
        <p14:creationId xmlns:p14="http://schemas.microsoft.com/office/powerpoint/2010/main" val="2810004155"/>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8"/>
                                        </p:tgtEl>
                                        <p:attrNameLst>
                                          <p:attrName>style.visibility</p:attrName>
                                        </p:attrNameLst>
                                      </p:cBhvr>
                                      <p:to>
                                        <p:strVal val="visible"/>
                                      </p:to>
                                    </p:set>
                                    <p:animEffect transition="in" filter="fade">
                                      <p:cBhvr>
                                        <p:cTn id="12" dur="500"/>
                                        <p:tgtEl>
                                          <p:spTgt spid="102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Getting Started</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655320" y="1845734"/>
            <a:ext cx="11330940" cy="4387426"/>
          </a:xfrm>
        </p:spPr>
        <p:txBody>
          <a:bodyPr lIns="0">
            <a:noAutofit/>
          </a:bodyPr>
          <a:lstStyle/>
          <a:p>
            <a:pPr marL="514350" indent="-514350">
              <a:lnSpc>
                <a:spcPct val="100000"/>
              </a:lnSpc>
              <a:spcBef>
                <a:spcPts val="0"/>
              </a:spcBef>
              <a:spcAft>
                <a:spcPts val="1800"/>
              </a:spcAft>
              <a:buFont typeface="+mj-lt"/>
              <a:buAutoNum type="arabicPeriod" startAt="5"/>
            </a:pPr>
            <a:r>
              <a:rPr lang="en-CA" sz="2800" dirty="0"/>
              <a:t>If you want to include any common functionality to your website (for example, a search bar or a navigation menu), use </a:t>
            </a:r>
            <a:r>
              <a:rPr lang="en-CA" sz="2800" b="1" dirty="0">
                <a:hlinkClick r:id="rId2"/>
              </a:rPr>
              <a:t>this website</a:t>
            </a:r>
            <a:r>
              <a:rPr lang="en-CA" sz="2800" dirty="0"/>
              <a:t> to see recommendations of what to add to your code to make it accessible.</a:t>
            </a:r>
          </a:p>
        </p:txBody>
      </p:sp>
      <p:pic>
        <p:nvPicPr>
          <p:cNvPr id="4" name="Picture 3">
            <a:extLst>
              <a:ext uri="{FF2B5EF4-FFF2-40B4-BE49-F238E27FC236}">
                <a16:creationId xmlns:a16="http://schemas.microsoft.com/office/drawing/2014/main" id="{9FF167B1-E1DB-4A5F-A60D-D94CA54E1B5A}"/>
              </a:ext>
            </a:extLst>
          </p:cNvPr>
          <p:cNvPicPr>
            <a:picLocks noChangeAspect="1"/>
          </p:cNvPicPr>
          <p:nvPr/>
        </p:nvPicPr>
        <p:blipFill rotWithShape="1">
          <a:blip r:embed="rId3"/>
          <a:srcRect b="21814"/>
          <a:stretch/>
        </p:blipFill>
        <p:spPr>
          <a:xfrm>
            <a:off x="205740" y="3356332"/>
            <a:ext cx="6165122" cy="2481034"/>
          </a:xfrm>
          <a:prstGeom prst="rect">
            <a:avLst/>
          </a:prstGeom>
        </p:spPr>
      </p:pic>
      <p:sp>
        <p:nvSpPr>
          <p:cNvPr id="5" name="Rectangle 4">
            <a:extLst>
              <a:ext uri="{FF2B5EF4-FFF2-40B4-BE49-F238E27FC236}">
                <a16:creationId xmlns:a16="http://schemas.microsoft.com/office/drawing/2014/main" id="{113B2EF9-7F2B-4161-B258-6C4719E95226}"/>
              </a:ext>
            </a:extLst>
          </p:cNvPr>
          <p:cNvSpPr/>
          <p:nvPr/>
        </p:nvSpPr>
        <p:spPr>
          <a:xfrm>
            <a:off x="205740" y="5945740"/>
            <a:ext cx="6165122" cy="246221"/>
          </a:xfrm>
          <a:prstGeom prst="rect">
            <a:avLst/>
          </a:prstGeom>
        </p:spPr>
        <p:txBody>
          <a:bodyPr wrap="square">
            <a:spAutoFit/>
          </a:bodyPr>
          <a:lstStyle/>
          <a:p>
            <a:pPr algn="ctr"/>
            <a:r>
              <a:rPr lang="en-US" sz="1000" dirty="0">
                <a:hlinkClick r:id="rId4"/>
              </a:rPr>
              <a:t>https://www.w3.org/TR/wai-aria-practices/examples/menubar/menubar-navigation.html</a:t>
            </a:r>
            <a:endParaRPr lang="en-US" sz="1000" dirty="0"/>
          </a:p>
        </p:txBody>
      </p:sp>
      <p:pic>
        <p:nvPicPr>
          <p:cNvPr id="6" name="Picture 5">
            <a:extLst>
              <a:ext uri="{FF2B5EF4-FFF2-40B4-BE49-F238E27FC236}">
                <a16:creationId xmlns:a16="http://schemas.microsoft.com/office/drawing/2014/main" id="{960DDE4D-3C70-4833-9EF0-CCDA08DB285C}"/>
              </a:ext>
            </a:extLst>
          </p:cNvPr>
          <p:cNvPicPr>
            <a:picLocks noChangeAspect="1"/>
          </p:cNvPicPr>
          <p:nvPr/>
        </p:nvPicPr>
        <p:blipFill>
          <a:blip r:embed="rId5"/>
          <a:stretch>
            <a:fillRect/>
          </a:stretch>
        </p:blipFill>
        <p:spPr>
          <a:xfrm>
            <a:off x="7205430" y="3356332"/>
            <a:ext cx="4640078" cy="2712518"/>
          </a:xfrm>
          <a:prstGeom prst="rect">
            <a:avLst/>
          </a:prstGeom>
        </p:spPr>
      </p:pic>
      <p:sp>
        <p:nvSpPr>
          <p:cNvPr id="7" name="Rectangle 6">
            <a:extLst>
              <a:ext uri="{FF2B5EF4-FFF2-40B4-BE49-F238E27FC236}">
                <a16:creationId xmlns:a16="http://schemas.microsoft.com/office/drawing/2014/main" id="{329DE5F5-2E24-484F-A603-2EF393AE4F4A}"/>
              </a:ext>
            </a:extLst>
          </p:cNvPr>
          <p:cNvSpPr/>
          <p:nvPr/>
        </p:nvSpPr>
        <p:spPr>
          <a:xfrm>
            <a:off x="7292809" y="6027895"/>
            <a:ext cx="4465320" cy="246221"/>
          </a:xfrm>
          <a:prstGeom prst="rect">
            <a:avLst/>
          </a:prstGeom>
        </p:spPr>
        <p:txBody>
          <a:bodyPr wrap="square">
            <a:spAutoFit/>
          </a:bodyPr>
          <a:lstStyle/>
          <a:p>
            <a:pPr algn="ctr"/>
            <a:r>
              <a:rPr lang="en-US" sz="1000" dirty="0">
                <a:hlinkClick r:id="rId6"/>
              </a:rPr>
              <a:t>https://www.w3.org/TR/wai-aria-practices/examples/landmarks/search.html</a:t>
            </a:r>
            <a:endParaRPr lang="en-US" sz="1000" dirty="0"/>
          </a:p>
        </p:txBody>
      </p:sp>
    </p:spTree>
    <p:extLst>
      <p:ext uri="{BB962C8B-B14F-4D97-AF65-F5344CB8AC3E}">
        <p14:creationId xmlns:p14="http://schemas.microsoft.com/office/powerpoint/2010/main" val="2115697244"/>
      </p:ext>
    </p:extLst>
  </p:cSld>
  <p:clrMapOvr>
    <a:masterClrMapping/>
  </p:clrMapOvr>
  <p:transition spd="slow">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Web Standards</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3"/>
            <a:ext cx="10058400" cy="4406786"/>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Even if we were to limit users to using a computer to interface with the web, there are several different browsers that people can choose from.</a:t>
            </a:r>
          </a:p>
          <a:p>
            <a:pPr marL="799488" lvl="2" indent="-324000">
              <a:lnSpc>
                <a:spcPct val="100000"/>
              </a:lnSpc>
              <a:spcBef>
                <a:spcPts val="0"/>
              </a:spcBef>
              <a:spcAft>
                <a:spcPts val="1200"/>
              </a:spcAft>
              <a:buFont typeface="Calibri" panose="020F0502020204030204" pitchFamily="34" charset="0"/>
              <a:buChar char="•"/>
            </a:pPr>
            <a:r>
              <a:rPr lang="en-CA" sz="2400" dirty="0"/>
              <a:t>Microsoft Edge, Google Chrome, Mozilla Firefox, Apple Safari, among others.</a:t>
            </a:r>
          </a:p>
        </p:txBody>
      </p:sp>
      <p:pic>
        <p:nvPicPr>
          <p:cNvPr id="2050" name="Picture 2" descr="Chrome, Edge, Firefox, Opera, or Safari: Which Browser Is Best? | PCMag">
            <a:extLst>
              <a:ext uri="{FF2B5EF4-FFF2-40B4-BE49-F238E27FC236}">
                <a16:creationId xmlns:a16="http://schemas.microsoft.com/office/drawing/2014/main" id="{63CAF5DC-073C-49AD-A274-E87D09783E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97804" y="3855295"/>
            <a:ext cx="4996392" cy="280973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B674E9D-7939-4368-BA42-78950E87FD17}"/>
              </a:ext>
            </a:extLst>
          </p:cNvPr>
          <p:cNvSpPr txBox="1"/>
          <p:nvPr/>
        </p:nvSpPr>
        <p:spPr>
          <a:xfrm>
            <a:off x="8597285" y="5390745"/>
            <a:ext cx="1446028" cy="861774"/>
          </a:xfrm>
          <a:prstGeom prst="rect">
            <a:avLst/>
          </a:prstGeom>
          <a:noFill/>
        </p:spPr>
        <p:txBody>
          <a:bodyPr wrap="square">
            <a:spAutoFit/>
          </a:bodyPr>
          <a:lstStyle/>
          <a:p>
            <a:pPr algn="ctr"/>
            <a:r>
              <a:rPr lang="en-US" sz="1000" dirty="0">
                <a:hlinkClick r:id="rId3"/>
              </a:rPr>
              <a:t>https://i.pcmag.com/imagery/roundups/03gXNuxiiy22Rd9583sPojG-1.fit_lim.size_850x490.v1614012534.jpg</a:t>
            </a:r>
            <a:endParaRPr lang="en-US" sz="1000" dirty="0"/>
          </a:p>
        </p:txBody>
      </p:sp>
    </p:spTree>
    <p:extLst>
      <p:ext uri="{BB962C8B-B14F-4D97-AF65-F5344CB8AC3E}">
        <p14:creationId xmlns:p14="http://schemas.microsoft.com/office/powerpoint/2010/main" val="45883773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050"/>
                                        </p:tgtEl>
                                        <p:attrNameLst>
                                          <p:attrName>style.visibility</p:attrName>
                                        </p:attrNameLst>
                                      </p:cBhvr>
                                      <p:to>
                                        <p:strVal val="visible"/>
                                      </p:to>
                                    </p:set>
                                    <p:animEffect transition="in" filter="fade">
                                      <p:cBhvr>
                                        <p:cTn id="10" dur="500"/>
                                        <p:tgtEl>
                                          <p:spTgt spid="205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TRY THIS!</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4"/>
            <a:ext cx="10058400" cy="3783968"/>
          </a:xfrm>
        </p:spPr>
        <p:txBody>
          <a:bodyPr lIns="0">
            <a:noAutofit/>
          </a:bodyPr>
          <a:lstStyle/>
          <a:p>
            <a:pPr marL="324000" indent="-324000">
              <a:lnSpc>
                <a:spcPct val="100000"/>
              </a:lnSpc>
              <a:spcBef>
                <a:spcPts val="0"/>
              </a:spcBef>
              <a:spcAft>
                <a:spcPts val="1800"/>
              </a:spcAft>
              <a:buFont typeface="Calibri" panose="020F0502020204030204" pitchFamily="34" charset="0"/>
              <a:buChar char="•"/>
            </a:pPr>
            <a:r>
              <a:rPr lang="en-CA" sz="2800" dirty="0"/>
              <a:t>Open your practice website we did as a class</a:t>
            </a:r>
          </a:p>
        </p:txBody>
      </p:sp>
      <p:pic>
        <p:nvPicPr>
          <p:cNvPr id="5" name="Picture 4">
            <a:extLst>
              <a:ext uri="{FF2B5EF4-FFF2-40B4-BE49-F238E27FC236}">
                <a16:creationId xmlns:a16="http://schemas.microsoft.com/office/drawing/2014/main" id="{5AADD137-EEAB-4857-BC2E-41EDA3AD4AF8}"/>
              </a:ext>
            </a:extLst>
          </p:cNvPr>
          <p:cNvPicPr>
            <a:picLocks noChangeAspect="1"/>
          </p:cNvPicPr>
          <p:nvPr/>
        </p:nvPicPr>
        <p:blipFill>
          <a:blip r:embed="rId2"/>
          <a:stretch>
            <a:fillRect/>
          </a:stretch>
        </p:blipFill>
        <p:spPr>
          <a:xfrm>
            <a:off x="4350067" y="2808669"/>
            <a:ext cx="3491865" cy="3491865"/>
          </a:xfrm>
          <a:prstGeom prst="rect">
            <a:avLst/>
          </a:prstGeom>
        </p:spPr>
      </p:pic>
      <p:sp>
        <p:nvSpPr>
          <p:cNvPr id="6" name="Rectangle 5">
            <a:extLst>
              <a:ext uri="{FF2B5EF4-FFF2-40B4-BE49-F238E27FC236}">
                <a16:creationId xmlns:a16="http://schemas.microsoft.com/office/drawing/2014/main" id="{5CA3B1CF-2318-46D1-A418-00381EEAB544}"/>
              </a:ext>
            </a:extLst>
          </p:cNvPr>
          <p:cNvSpPr/>
          <p:nvPr/>
        </p:nvSpPr>
        <p:spPr>
          <a:xfrm>
            <a:off x="7841932" y="5289470"/>
            <a:ext cx="1463040" cy="861774"/>
          </a:xfrm>
          <a:prstGeom prst="rect">
            <a:avLst/>
          </a:prstGeom>
        </p:spPr>
        <p:txBody>
          <a:bodyPr wrap="square">
            <a:spAutoFit/>
          </a:bodyPr>
          <a:lstStyle/>
          <a:p>
            <a:pPr algn="ctr"/>
            <a:r>
              <a:rPr lang="en-US" sz="1000" dirty="0">
                <a:hlinkClick r:id="rId3"/>
              </a:rPr>
              <a:t>https://64.media.tumblr.com/5a44c06ded5bc3bb86847528972a50e0/tumblr_nrle06tmQ71usbboko1_500.gifv</a:t>
            </a:r>
            <a:endParaRPr lang="en-US" sz="1000" dirty="0"/>
          </a:p>
        </p:txBody>
      </p:sp>
    </p:spTree>
    <p:extLst>
      <p:ext uri="{BB962C8B-B14F-4D97-AF65-F5344CB8AC3E}">
        <p14:creationId xmlns:p14="http://schemas.microsoft.com/office/powerpoint/2010/main" val="3281946656"/>
      </p:ext>
    </p:extLst>
  </p:cSld>
  <p:clrMapOvr>
    <a:masterClrMapping/>
  </p:clrMapOvr>
  <p:transition spd="slow">
    <p:wipe dir="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TRY THIS! (Part 1 of 3)</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4"/>
            <a:ext cx="10058400" cy="3783968"/>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These are accessibility issues you may have with your website:</a:t>
            </a:r>
          </a:p>
        </p:txBody>
      </p:sp>
      <p:sp>
        <p:nvSpPr>
          <p:cNvPr id="5" name="Rectangle 4">
            <a:extLst>
              <a:ext uri="{FF2B5EF4-FFF2-40B4-BE49-F238E27FC236}">
                <a16:creationId xmlns:a16="http://schemas.microsoft.com/office/drawing/2014/main" id="{23206E55-0580-47F1-8458-48FDC9900996}"/>
              </a:ext>
            </a:extLst>
          </p:cNvPr>
          <p:cNvSpPr/>
          <p:nvPr/>
        </p:nvSpPr>
        <p:spPr>
          <a:xfrm>
            <a:off x="1097280" y="2346722"/>
            <a:ext cx="10850880" cy="3391354"/>
          </a:xfrm>
          <a:prstGeom prst="rect">
            <a:avLst/>
          </a:prstGeom>
        </p:spPr>
        <p:txBody>
          <a:bodyPr wrap="square" numCol="2">
            <a:noAutofit/>
          </a:bodyPr>
          <a:lstStyle/>
          <a:p>
            <a:pPr marL="822960" lvl="1" indent="-324000" defTabSz="914400">
              <a:spcAft>
                <a:spcPts val="600"/>
              </a:spcAft>
              <a:buClr>
                <a:srgbClr val="1CADE4"/>
              </a:buClr>
              <a:buFont typeface="Calibri" panose="020F0502020204030204" pitchFamily="34" charset="0"/>
              <a:buChar char="•"/>
            </a:pPr>
            <a:r>
              <a:rPr lang="en-CA" sz="2400" dirty="0">
                <a:solidFill>
                  <a:prstClr val="black">
                    <a:lumMod val="75000"/>
                    <a:lumOff val="25000"/>
                  </a:prstClr>
                </a:solidFill>
              </a:rPr>
              <a:t>Is all your content in understandable sections?</a:t>
            </a:r>
          </a:p>
          <a:p>
            <a:pPr marL="822960" lvl="1" indent="-324000" defTabSz="914400">
              <a:spcAft>
                <a:spcPts val="600"/>
              </a:spcAft>
              <a:buClr>
                <a:srgbClr val="1CADE4"/>
              </a:buClr>
              <a:buFont typeface="Calibri" panose="020F0502020204030204" pitchFamily="34" charset="0"/>
              <a:buChar char="•"/>
            </a:pPr>
            <a:r>
              <a:rPr lang="en-CA" sz="2400" dirty="0">
                <a:solidFill>
                  <a:prstClr val="black">
                    <a:lumMod val="75000"/>
                    <a:lumOff val="25000"/>
                  </a:prstClr>
                </a:solidFill>
              </a:rPr>
              <a:t>Are your semantic tags used properly?</a:t>
            </a:r>
          </a:p>
          <a:p>
            <a:pPr marL="822960" lvl="1" indent="-324000" defTabSz="914400">
              <a:spcAft>
                <a:spcPts val="600"/>
              </a:spcAft>
              <a:buClr>
                <a:srgbClr val="1CADE4"/>
              </a:buClr>
              <a:buFont typeface="Calibri" panose="020F0502020204030204" pitchFamily="34" charset="0"/>
              <a:buChar char="•"/>
            </a:pPr>
            <a:r>
              <a:rPr lang="en-CA" sz="2400" dirty="0">
                <a:solidFill>
                  <a:prstClr val="black">
                    <a:lumMod val="75000"/>
                    <a:lumOff val="25000"/>
                  </a:prstClr>
                </a:solidFill>
              </a:rPr>
              <a:t>Can you tab through the content of your website and easily access all content?</a:t>
            </a:r>
          </a:p>
          <a:p>
            <a:pPr marL="822960" lvl="1" indent="-324000" defTabSz="914400">
              <a:spcAft>
                <a:spcPts val="600"/>
              </a:spcAft>
              <a:buClr>
                <a:srgbClr val="1CADE4"/>
              </a:buClr>
              <a:buFont typeface="Calibri" panose="020F0502020204030204" pitchFamily="34" charset="0"/>
              <a:buChar char="•"/>
            </a:pPr>
            <a:r>
              <a:rPr lang="en-CA" sz="2400" dirty="0">
                <a:solidFill>
                  <a:prstClr val="black">
                    <a:lumMod val="75000"/>
                    <a:lumOff val="25000"/>
                  </a:prstClr>
                </a:solidFill>
              </a:rPr>
              <a:t>Do your images all have alt text?</a:t>
            </a:r>
          </a:p>
          <a:p>
            <a:pPr marL="822960" lvl="1" indent="-324000" defTabSz="914400">
              <a:spcAft>
                <a:spcPts val="600"/>
              </a:spcAft>
              <a:buClr>
                <a:srgbClr val="1CADE4"/>
              </a:buClr>
              <a:buFont typeface="Calibri" panose="020F0502020204030204" pitchFamily="34" charset="0"/>
              <a:buChar char="•"/>
            </a:pPr>
            <a:r>
              <a:rPr lang="en-CA" sz="2400" dirty="0">
                <a:solidFill>
                  <a:prstClr val="black">
                    <a:lumMod val="75000"/>
                    <a:lumOff val="25000"/>
                  </a:prstClr>
                </a:solidFill>
              </a:rPr>
              <a:t>Do your images’ alt texts describe the image in detail so that a person can understand what the image is without having to see it?</a:t>
            </a:r>
          </a:p>
          <a:p>
            <a:pPr marL="822960" lvl="1" indent="-324000" defTabSz="914400">
              <a:spcAft>
                <a:spcPts val="600"/>
              </a:spcAft>
              <a:buClr>
                <a:srgbClr val="1CADE4"/>
              </a:buClr>
              <a:buFont typeface="Calibri" panose="020F0502020204030204" pitchFamily="34" charset="0"/>
              <a:buChar char="•"/>
            </a:pPr>
            <a:r>
              <a:rPr lang="en-CA" sz="2400" dirty="0">
                <a:solidFill>
                  <a:prstClr val="black">
                    <a:lumMod val="75000"/>
                    <a:lumOff val="25000"/>
                  </a:prstClr>
                </a:solidFill>
              </a:rPr>
              <a:t>Do you have a link to the YouTube video above the embedded YouTube video itself?</a:t>
            </a:r>
          </a:p>
        </p:txBody>
      </p:sp>
    </p:spTree>
    <p:extLst>
      <p:ext uri="{BB962C8B-B14F-4D97-AF65-F5344CB8AC3E}">
        <p14:creationId xmlns:p14="http://schemas.microsoft.com/office/powerpoint/2010/main" val="430752023"/>
      </p:ext>
    </p:extLst>
  </p:cSld>
  <p:clrMapOvr>
    <a:masterClrMapping/>
  </p:clrMapOvr>
  <p:transition spd="slow">
    <p:wipe dir="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TRY THIS! (Part 2 of 3)</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4"/>
            <a:ext cx="10058400" cy="3783968"/>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These are accessibility issues you may have with your website:</a:t>
            </a:r>
          </a:p>
        </p:txBody>
      </p:sp>
      <p:sp>
        <p:nvSpPr>
          <p:cNvPr id="5" name="Rectangle 4">
            <a:extLst>
              <a:ext uri="{FF2B5EF4-FFF2-40B4-BE49-F238E27FC236}">
                <a16:creationId xmlns:a16="http://schemas.microsoft.com/office/drawing/2014/main" id="{23206E55-0580-47F1-8458-48FDC9900996}"/>
              </a:ext>
            </a:extLst>
          </p:cNvPr>
          <p:cNvSpPr/>
          <p:nvPr/>
        </p:nvSpPr>
        <p:spPr>
          <a:xfrm>
            <a:off x="1097280" y="2346721"/>
            <a:ext cx="10850880" cy="3783968"/>
          </a:xfrm>
          <a:prstGeom prst="rect">
            <a:avLst/>
          </a:prstGeom>
        </p:spPr>
        <p:txBody>
          <a:bodyPr wrap="square" numCol="2">
            <a:noAutofit/>
          </a:bodyPr>
          <a:lstStyle/>
          <a:p>
            <a:pPr marL="822960" lvl="1" indent="-324000" defTabSz="914400">
              <a:spcAft>
                <a:spcPts val="600"/>
              </a:spcAft>
              <a:buClr>
                <a:srgbClr val="1CADE4"/>
              </a:buClr>
              <a:buFont typeface="Calibri" panose="020F0502020204030204" pitchFamily="34" charset="0"/>
              <a:buChar char="•"/>
            </a:pPr>
            <a:r>
              <a:rPr lang="en-CA" sz="2400" dirty="0">
                <a:solidFill>
                  <a:prstClr val="black">
                    <a:lumMod val="75000"/>
                    <a:lumOff val="25000"/>
                  </a:prstClr>
                </a:solidFill>
              </a:rPr>
              <a:t>Does your table have descriptive headings that will allow a user who has a visual impairment to understand how data is related inside a row and inside a column?</a:t>
            </a:r>
          </a:p>
          <a:p>
            <a:pPr marL="822960" lvl="1" indent="-324000" defTabSz="914400">
              <a:spcAft>
                <a:spcPts val="600"/>
              </a:spcAft>
              <a:buClr>
                <a:srgbClr val="1CADE4"/>
              </a:buClr>
              <a:buFont typeface="Calibri" panose="020F0502020204030204" pitchFamily="34" charset="0"/>
              <a:buChar char="•"/>
            </a:pPr>
            <a:r>
              <a:rPr lang="en-CA" sz="2400" dirty="0">
                <a:solidFill>
                  <a:prstClr val="black">
                    <a:lumMod val="75000"/>
                    <a:lumOff val="25000"/>
                  </a:prstClr>
                </a:solidFill>
              </a:rPr>
              <a:t>Does each input in your form have a label?</a:t>
            </a:r>
            <a:br>
              <a:rPr lang="en-CA" sz="2400" dirty="0">
                <a:solidFill>
                  <a:prstClr val="black">
                    <a:lumMod val="75000"/>
                    <a:lumOff val="25000"/>
                  </a:prstClr>
                </a:solidFill>
              </a:rPr>
            </a:br>
            <a:br>
              <a:rPr lang="en-CA" sz="2400" dirty="0">
                <a:solidFill>
                  <a:prstClr val="black">
                    <a:lumMod val="75000"/>
                    <a:lumOff val="25000"/>
                  </a:prstClr>
                </a:solidFill>
              </a:rPr>
            </a:br>
            <a:endParaRPr lang="en-CA" sz="2400" dirty="0">
              <a:solidFill>
                <a:prstClr val="black">
                  <a:lumMod val="75000"/>
                  <a:lumOff val="25000"/>
                </a:prstClr>
              </a:solidFill>
            </a:endParaRPr>
          </a:p>
          <a:p>
            <a:pPr marL="822960" lvl="1" indent="-324000" defTabSz="914400">
              <a:spcAft>
                <a:spcPts val="600"/>
              </a:spcAft>
              <a:buClr>
                <a:srgbClr val="1CADE4"/>
              </a:buClr>
              <a:buFont typeface="Calibri" panose="020F0502020204030204" pitchFamily="34" charset="0"/>
              <a:buChar char="•"/>
            </a:pPr>
            <a:r>
              <a:rPr lang="en-CA" sz="2400" dirty="0">
                <a:solidFill>
                  <a:prstClr val="black">
                    <a:lumMod val="75000"/>
                    <a:lumOff val="25000"/>
                  </a:prstClr>
                </a:solidFill>
              </a:rPr>
              <a:t>Do your labels include the format you expect from the user’s input? (ex., for a date you might add “MM/DD/YYYY” inside the label)</a:t>
            </a:r>
          </a:p>
          <a:p>
            <a:pPr marL="822960" lvl="1" indent="-324000" defTabSz="914400">
              <a:spcAft>
                <a:spcPts val="600"/>
              </a:spcAft>
              <a:buClr>
                <a:srgbClr val="1CADE4"/>
              </a:buClr>
              <a:buFont typeface="Calibri" panose="020F0502020204030204" pitchFamily="34" charset="0"/>
              <a:buChar char="•"/>
            </a:pPr>
            <a:r>
              <a:rPr lang="en-CA" sz="2400" dirty="0">
                <a:solidFill>
                  <a:prstClr val="black">
                    <a:lumMod val="75000"/>
                    <a:lumOff val="25000"/>
                  </a:prstClr>
                </a:solidFill>
              </a:rPr>
              <a:t>Are groups of checkboxes and/or groups of radio buttons in a </a:t>
            </a:r>
            <a:r>
              <a:rPr lang="en-CA" sz="2400" dirty="0" err="1">
                <a:solidFill>
                  <a:prstClr val="black">
                    <a:lumMod val="75000"/>
                    <a:lumOff val="25000"/>
                  </a:prstClr>
                </a:solidFill>
              </a:rPr>
              <a:t>fieldset</a:t>
            </a:r>
            <a:r>
              <a:rPr lang="en-CA" sz="2400" dirty="0">
                <a:solidFill>
                  <a:prstClr val="black">
                    <a:lumMod val="75000"/>
                    <a:lumOff val="25000"/>
                  </a:prstClr>
                </a:solidFill>
              </a:rPr>
              <a:t> with a legend?</a:t>
            </a:r>
          </a:p>
          <a:p>
            <a:pPr marL="822960" lvl="1" indent="-324000" defTabSz="914400">
              <a:spcAft>
                <a:spcPts val="600"/>
              </a:spcAft>
              <a:buClr>
                <a:srgbClr val="1CADE4"/>
              </a:buClr>
              <a:buFont typeface="Calibri" panose="020F0502020204030204" pitchFamily="34" charset="0"/>
              <a:buChar char="•"/>
            </a:pPr>
            <a:r>
              <a:rPr lang="en-CA" sz="2400" dirty="0">
                <a:solidFill>
                  <a:prstClr val="black">
                    <a:lumMod val="75000"/>
                    <a:lumOff val="25000"/>
                  </a:prstClr>
                </a:solidFill>
              </a:rPr>
              <a:t>Are related inputs inside a </a:t>
            </a:r>
            <a:r>
              <a:rPr lang="en-CA" sz="2400" dirty="0" err="1">
                <a:solidFill>
                  <a:prstClr val="black">
                    <a:lumMod val="75000"/>
                    <a:lumOff val="25000"/>
                  </a:prstClr>
                </a:solidFill>
              </a:rPr>
              <a:t>fieldset</a:t>
            </a:r>
            <a:r>
              <a:rPr lang="en-CA" sz="2400" dirty="0">
                <a:solidFill>
                  <a:prstClr val="black">
                    <a:lumMod val="75000"/>
                    <a:lumOff val="25000"/>
                  </a:prstClr>
                </a:solidFill>
              </a:rPr>
              <a:t> with a legend?</a:t>
            </a:r>
          </a:p>
        </p:txBody>
      </p:sp>
    </p:spTree>
    <p:extLst>
      <p:ext uri="{BB962C8B-B14F-4D97-AF65-F5344CB8AC3E}">
        <p14:creationId xmlns:p14="http://schemas.microsoft.com/office/powerpoint/2010/main" val="954359338"/>
      </p:ext>
    </p:extLst>
  </p:cSld>
  <p:clrMapOvr>
    <a:masterClrMapping/>
  </p:clrMapOvr>
  <p:transition spd="slow">
    <p:wipe dir="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TRY THIS! (Part 3 of 3)</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4"/>
            <a:ext cx="10058400" cy="3783968"/>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These are accessibility issues you may have with your website:</a:t>
            </a:r>
          </a:p>
        </p:txBody>
      </p:sp>
      <p:sp>
        <p:nvSpPr>
          <p:cNvPr id="5" name="Rectangle 4">
            <a:extLst>
              <a:ext uri="{FF2B5EF4-FFF2-40B4-BE49-F238E27FC236}">
                <a16:creationId xmlns:a16="http://schemas.microsoft.com/office/drawing/2014/main" id="{23206E55-0580-47F1-8458-48FDC9900996}"/>
              </a:ext>
            </a:extLst>
          </p:cNvPr>
          <p:cNvSpPr/>
          <p:nvPr/>
        </p:nvSpPr>
        <p:spPr>
          <a:xfrm>
            <a:off x="1097280" y="2346721"/>
            <a:ext cx="10850880" cy="3811092"/>
          </a:xfrm>
          <a:prstGeom prst="rect">
            <a:avLst/>
          </a:prstGeom>
        </p:spPr>
        <p:txBody>
          <a:bodyPr wrap="square" numCol="2">
            <a:noAutofit/>
          </a:bodyPr>
          <a:lstStyle/>
          <a:p>
            <a:pPr marL="822960" lvl="1" indent="-324000" defTabSz="914400">
              <a:spcAft>
                <a:spcPts val="600"/>
              </a:spcAft>
              <a:buClr>
                <a:srgbClr val="1CADE4"/>
              </a:buClr>
              <a:buFont typeface="Calibri" panose="020F0502020204030204" pitchFamily="34" charset="0"/>
              <a:buChar char="•"/>
            </a:pPr>
            <a:r>
              <a:rPr lang="en-CA" sz="3200" dirty="0">
                <a:solidFill>
                  <a:prstClr val="black">
                    <a:lumMod val="75000"/>
                    <a:lumOff val="25000"/>
                  </a:prstClr>
                </a:solidFill>
              </a:rPr>
              <a:t>Do all of your inputs have an appropriate type value?</a:t>
            </a:r>
          </a:p>
          <a:p>
            <a:pPr marL="822960" lvl="1" indent="-324000" defTabSz="914400">
              <a:spcAft>
                <a:spcPts val="600"/>
              </a:spcAft>
              <a:buClr>
                <a:srgbClr val="1CADE4"/>
              </a:buClr>
              <a:buFont typeface="Calibri" panose="020F0502020204030204" pitchFamily="34" charset="0"/>
              <a:buChar char="•"/>
            </a:pPr>
            <a:r>
              <a:rPr lang="en-CA" sz="3200" dirty="0">
                <a:solidFill>
                  <a:prstClr val="black">
                    <a:lumMod val="75000"/>
                    <a:lumOff val="25000"/>
                  </a:prstClr>
                </a:solidFill>
              </a:rPr>
              <a:t>Do your inputs use the autocomplete attribute?</a:t>
            </a:r>
          </a:p>
          <a:p>
            <a:pPr marL="822960" lvl="1" indent="-324000" defTabSz="914400">
              <a:spcAft>
                <a:spcPts val="600"/>
              </a:spcAft>
              <a:buClr>
                <a:srgbClr val="1CADE4"/>
              </a:buClr>
              <a:buFont typeface="Calibri" panose="020F0502020204030204" pitchFamily="34" charset="0"/>
              <a:buChar char="•"/>
            </a:pPr>
            <a:r>
              <a:rPr lang="en-CA" sz="3200" dirty="0">
                <a:solidFill>
                  <a:prstClr val="black">
                    <a:lumMod val="75000"/>
                    <a:lumOff val="25000"/>
                  </a:prstClr>
                </a:solidFill>
              </a:rPr>
              <a:t>Are required fields identified using the required attribute?</a:t>
            </a:r>
          </a:p>
          <a:p>
            <a:pPr marL="822960" lvl="1" indent="-324000" defTabSz="914400">
              <a:spcAft>
                <a:spcPts val="600"/>
              </a:spcAft>
              <a:buClr>
                <a:srgbClr val="1CADE4"/>
              </a:buClr>
              <a:buFont typeface="Calibri" panose="020F0502020204030204" pitchFamily="34" charset="0"/>
              <a:buChar char="•"/>
            </a:pPr>
            <a:r>
              <a:rPr lang="en-CA" sz="3200" dirty="0">
                <a:solidFill>
                  <a:prstClr val="black">
                    <a:lumMod val="75000"/>
                    <a:lumOff val="25000"/>
                  </a:prstClr>
                </a:solidFill>
              </a:rPr>
              <a:t>Do your labels include “(required)” for required inputs?</a:t>
            </a:r>
          </a:p>
          <a:p>
            <a:pPr marL="1280160" lvl="2" indent="-324000" defTabSz="914400">
              <a:spcAft>
                <a:spcPts val="600"/>
              </a:spcAft>
              <a:buClr>
                <a:srgbClr val="1CADE4"/>
              </a:buClr>
              <a:buFont typeface="Calibri" panose="020F0502020204030204" pitchFamily="34" charset="0"/>
              <a:buChar char="•"/>
            </a:pPr>
            <a:r>
              <a:rPr lang="en-CA" sz="3200" dirty="0">
                <a:solidFill>
                  <a:prstClr val="black">
                    <a:lumMod val="75000"/>
                    <a:lumOff val="25000"/>
                  </a:prstClr>
                </a:solidFill>
              </a:rPr>
              <a:t>If not, include it in a span in the label.</a:t>
            </a:r>
          </a:p>
        </p:txBody>
      </p:sp>
    </p:spTree>
    <p:extLst>
      <p:ext uri="{BB962C8B-B14F-4D97-AF65-F5344CB8AC3E}">
        <p14:creationId xmlns:p14="http://schemas.microsoft.com/office/powerpoint/2010/main" val="1061998839"/>
      </p:ext>
    </p:extLst>
  </p:cSld>
  <p:clrMapOvr>
    <a:masterClrMapping/>
  </p:clrMapOvr>
  <p:transition spd="slow">
    <p:wipe dir="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REFERENCES</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4"/>
            <a:ext cx="10058400" cy="3783968"/>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hlinkClick r:id="rId2"/>
              </a:rPr>
              <a:t>https://webaim.org/techniques/forms/controls</a:t>
            </a:r>
          </a:p>
          <a:p>
            <a:pPr marL="324000" indent="-324000">
              <a:lnSpc>
                <a:spcPct val="100000"/>
              </a:lnSpc>
              <a:spcBef>
                <a:spcPts val="0"/>
              </a:spcBef>
              <a:spcAft>
                <a:spcPts val="600"/>
              </a:spcAft>
              <a:buFont typeface="Calibri" panose="020F0502020204030204" pitchFamily="34" charset="0"/>
              <a:buChar char="•"/>
            </a:pPr>
            <a:r>
              <a:rPr lang="en-CA" sz="2800" dirty="0">
                <a:hlinkClick r:id="rId2"/>
              </a:rPr>
              <a:t>https://www.w3.org/WAI/tutorials/forms/instructions/</a:t>
            </a:r>
            <a:endParaRPr lang="en-CA" sz="2800" dirty="0"/>
          </a:p>
          <a:p>
            <a:pPr marL="324000" indent="-324000">
              <a:lnSpc>
                <a:spcPct val="100000"/>
              </a:lnSpc>
              <a:spcBef>
                <a:spcPts val="0"/>
              </a:spcBef>
              <a:spcAft>
                <a:spcPts val="600"/>
              </a:spcAft>
              <a:buFont typeface="Calibri" panose="020F0502020204030204" pitchFamily="34" charset="0"/>
              <a:buChar char="•"/>
            </a:pPr>
            <a:r>
              <a:rPr lang="en-CA" sz="2800" dirty="0">
                <a:hlinkClick r:id="rId3"/>
              </a:rPr>
              <a:t>https://www.w3.org/WAI/tutorials/forms/validation/</a:t>
            </a:r>
            <a:endParaRPr lang="en-CA" sz="2800" dirty="0"/>
          </a:p>
          <a:p>
            <a:pPr marL="324000" indent="-324000">
              <a:lnSpc>
                <a:spcPct val="100000"/>
              </a:lnSpc>
              <a:spcBef>
                <a:spcPts val="0"/>
              </a:spcBef>
              <a:spcAft>
                <a:spcPts val="600"/>
              </a:spcAft>
              <a:buFont typeface="Calibri" panose="020F0502020204030204" pitchFamily="34" charset="0"/>
              <a:buChar char="•"/>
            </a:pPr>
            <a:r>
              <a:rPr lang="en-CA" sz="2800" dirty="0">
                <a:hlinkClick r:id="rId4"/>
              </a:rPr>
              <a:t>http://web-accessibility.carnegiemuseums.org/code/forms/</a:t>
            </a:r>
            <a:endParaRPr lang="en-CA" sz="2800" dirty="0"/>
          </a:p>
        </p:txBody>
      </p:sp>
    </p:spTree>
    <p:extLst>
      <p:ext uri="{BB962C8B-B14F-4D97-AF65-F5344CB8AC3E}">
        <p14:creationId xmlns:p14="http://schemas.microsoft.com/office/powerpoint/2010/main" val="1506759653"/>
      </p:ext>
    </p:extLst>
  </p:cSld>
  <p:clrMapOvr>
    <a:masterClrMapping/>
  </p:clrMapOvr>
  <p:transition spd="slow">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Web Standards</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3"/>
            <a:ext cx="10058400" cy="4406786"/>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There are also several operating systems to choose from.</a:t>
            </a:r>
          </a:p>
          <a:p>
            <a:pPr marL="799488" lvl="2" indent="-324000">
              <a:lnSpc>
                <a:spcPct val="100000"/>
              </a:lnSpc>
              <a:spcBef>
                <a:spcPts val="0"/>
              </a:spcBef>
              <a:spcAft>
                <a:spcPts val="1200"/>
              </a:spcAft>
              <a:buFont typeface="Calibri" panose="020F0502020204030204" pitchFamily="34" charset="0"/>
              <a:buChar char="•"/>
            </a:pPr>
            <a:r>
              <a:rPr lang="en-CA" sz="2400" dirty="0"/>
              <a:t>Microsoft Windows, Mac OS, Linux, among others.</a:t>
            </a:r>
          </a:p>
          <a:p>
            <a:pPr marL="324000" indent="-324000">
              <a:lnSpc>
                <a:spcPct val="100000"/>
              </a:lnSpc>
              <a:spcBef>
                <a:spcPts val="0"/>
              </a:spcBef>
              <a:spcAft>
                <a:spcPts val="600"/>
              </a:spcAft>
              <a:buFont typeface="Calibri" panose="020F0502020204030204" pitchFamily="34" charset="0"/>
              <a:buChar char="•"/>
            </a:pPr>
            <a:r>
              <a:rPr lang="en-CA" sz="2800" dirty="0"/>
              <a:t>Imagine if specific websites only worked for the Windows OS using the Edge browser…</a:t>
            </a:r>
          </a:p>
        </p:txBody>
      </p:sp>
      <p:pic>
        <p:nvPicPr>
          <p:cNvPr id="3074" name="Picture 2">
            <a:extLst>
              <a:ext uri="{FF2B5EF4-FFF2-40B4-BE49-F238E27FC236}">
                <a16:creationId xmlns:a16="http://schemas.microsoft.com/office/drawing/2014/main" id="{CD2D0853-1570-46C2-9680-8D06D8C117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4583" y="3921611"/>
            <a:ext cx="6182833" cy="264978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106B604-D0AF-4EA3-A23E-ABCE832FCB50}"/>
              </a:ext>
            </a:extLst>
          </p:cNvPr>
          <p:cNvSpPr txBox="1"/>
          <p:nvPr/>
        </p:nvSpPr>
        <p:spPr>
          <a:xfrm>
            <a:off x="9213289" y="5698521"/>
            <a:ext cx="1916518" cy="553998"/>
          </a:xfrm>
          <a:prstGeom prst="rect">
            <a:avLst/>
          </a:prstGeom>
          <a:noFill/>
        </p:spPr>
        <p:txBody>
          <a:bodyPr wrap="square">
            <a:spAutoFit/>
          </a:bodyPr>
          <a:lstStyle/>
          <a:p>
            <a:pPr algn="ctr"/>
            <a:r>
              <a:rPr lang="en-US" sz="1000" dirty="0">
                <a:hlinkClick r:id="rId3"/>
              </a:rPr>
              <a:t>http://www.aclals.org/wp-content/uploads/2019/09/operating-systems.jpeg</a:t>
            </a:r>
            <a:endParaRPr lang="en-US" sz="1000" dirty="0"/>
          </a:p>
        </p:txBody>
      </p:sp>
    </p:spTree>
    <p:extLst>
      <p:ext uri="{BB962C8B-B14F-4D97-AF65-F5344CB8AC3E}">
        <p14:creationId xmlns:p14="http://schemas.microsoft.com/office/powerpoint/2010/main" val="3106789230"/>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074"/>
                                        </p:tgtEl>
                                        <p:attrNameLst>
                                          <p:attrName>style.visibility</p:attrName>
                                        </p:attrNameLst>
                                      </p:cBhvr>
                                      <p:to>
                                        <p:strVal val="visible"/>
                                      </p:to>
                                    </p:set>
                                    <p:animEffect transition="in" filter="fade">
                                      <p:cBhvr>
                                        <p:cTn id="10" dur="500"/>
                                        <p:tgtEl>
                                          <p:spTgt spid="307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E36F1772-5B88-4687-974A-52C4564FF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a:xfrm>
            <a:off x="5144679" y="634946"/>
            <a:ext cx="6405063" cy="1450757"/>
          </a:xfrm>
        </p:spPr>
        <p:txBody>
          <a:bodyPr>
            <a:normAutofit/>
          </a:bodyPr>
          <a:lstStyle/>
          <a:p>
            <a:r>
              <a:rPr lang="en-CA" b="1" dirty="0"/>
              <a:t>Web Standards</a:t>
            </a:r>
          </a:p>
        </p:txBody>
      </p:sp>
      <p:pic>
        <p:nvPicPr>
          <p:cNvPr id="1026" name="Picture 2" descr="Image result for itty bitty living space gif">
            <a:extLst>
              <a:ext uri="{FF2B5EF4-FFF2-40B4-BE49-F238E27FC236}">
                <a16:creationId xmlns:a16="http://schemas.microsoft.com/office/drawing/2014/main" id="{FBE0CCAB-4E2A-41CE-9925-A7F78D06AF82}"/>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tretch>
            <a:fillRect/>
          </a:stretch>
        </p:blipFill>
        <p:spPr bwMode="auto">
          <a:xfrm>
            <a:off x="633999" y="705108"/>
            <a:ext cx="4020297" cy="2228116"/>
          </a:xfrm>
          <a:prstGeom prst="rect">
            <a:avLst/>
          </a:prstGeom>
          <a:noFill/>
          <a:extLst>
            <a:ext uri="{909E8E84-426E-40DD-AFC4-6F175D3DCCD1}">
              <a14:hiddenFill xmlns:a14="http://schemas.microsoft.com/office/drawing/2010/main">
                <a:solidFill>
                  <a:srgbClr val="FFFFFF"/>
                </a:solidFill>
              </a14:hiddenFill>
            </a:ext>
          </a:extLst>
        </p:spPr>
      </p:pic>
      <p:cxnSp>
        <p:nvCxnSpPr>
          <p:cNvPr id="75" name="Straight Connector 74">
            <a:extLst>
              <a:ext uri="{FF2B5EF4-FFF2-40B4-BE49-F238E27FC236}">
                <a16:creationId xmlns:a16="http://schemas.microsoft.com/office/drawing/2014/main" id="{FC2C99CD-8BCA-45F5-BA47-7A6D80CA89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81247" y="2086188"/>
            <a:ext cx="5852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1028" name="Picture 4" descr="Image result for itty bitty living space gif">
            <a:extLst>
              <a:ext uri="{FF2B5EF4-FFF2-40B4-BE49-F238E27FC236}">
                <a16:creationId xmlns:a16="http://schemas.microsoft.com/office/drawing/2014/main" id="{9049088E-79F2-40A6-AC0B-3725704D3A70}"/>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tretch>
            <a:fillRect/>
          </a:stretch>
        </p:blipFill>
        <p:spPr bwMode="auto">
          <a:xfrm>
            <a:off x="633999" y="3237164"/>
            <a:ext cx="4020296" cy="243801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5144679" y="2152187"/>
            <a:ext cx="6845158" cy="4444556"/>
          </a:xfrm>
        </p:spPr>
        <p:txBody>
          <a:bodyPr lIns="0">
            <a:noAutofit/>
          </a:bodyPr>
          <a:lstStyle/>
          <a:p>
            <a:pPr marL="324000" indent="-324000">
              <a:spcBef>
                <a:spcPts val="0"/>
              </a:spcBef>
              <a:spcAft>
                <a:spcPts val="600"/>
              </a:spcAft>
              <a:buFont typeface="Calibri" panose="020F0502020204030204" pitchFamily="34" charset="0"/>
              <a:buChar char="•"/>
            </a:pPr>
            <a:r>
              <a:rPr lang="en-CA" sz="3200" dirty="0"/>
              <a:t>Even people having a choice of screen resolution, anywhere from 640 x 480 pixels to 1680 x 1050 pixels and beyond, could affect how a website functions.</a:t>
            </a:r>
          </a:p>
          <a:p>
            <a:pPr marL="799488" lvl="2" indent="-324000">
              <a:spcBef>
                <a:spcPts val="0"/>
              </a:spcBef>
              <a:spcAft>
                <a:spcPts val="600"/>
              </a:spcAft>
              <a:buFont typeface="Calibri" panose="020F0502020204030204" pitchFamily="34" charset="0"/>
              <a:buChar char="•"/>
            </a:pPr>
            <a:r>
              <a:rPr lang="en-CA" sz="2800" dirty="0"/>
              <a:t>Imagine a developer who has designed a web page for a 640 x 480 pixels resolution and having a person with a 1920 x 1080 pixels resolution view that website on their computer…</a:t>
            </a:r>
          </a:p>
        </p:txBody>
      </p:sp>
      <p:sp>
        <p:nvSpPr>
          <p:cNvPr id="77" name="Rectangle 76">
            <a:extLst>
              <a:ext uri="{FF2B5EF4-FFF2-40B4-BE49-F238E27FC236}">
                <a16:creationId xmlns:a16="http://schemas.microsoft.com/office/drawing/2014/main" id="{C7E8667B-49C4-4E47-AB3E-78AC18E95C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9" name="Rectangle 78">
            <a:extLst>
              <a:ext uri="{FF2B5EF4-FFF2-40B4-BE49-F238E27FC236}">
                <a16:creationId xmlns:a16="http://schemas.microsoft.com/office/drawing/2014/main" id="{8A1780B1-1435-4EBC-947B-9609953FD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 name="Rectangle 5">
            <a:extLst>
              <a:ext uri="{FF2B5EF4-FFF2-40B4-BE49-F238E27FC236}">
                <a16:creationId xmlns:a16="http://schemas.microsoft.com/office/drawing/2014/main" id="{700D807E-1E62-42F9-A984-E826A0AFAD61}"/>
              </a:ext>
            </a:extLst>
          </p:cNvPr>
          <p:cNvSpPr/>
          <p:nvPr/>
        </p:nvSpPr>
        <p:spPr>
          <a:xfrm>
            <a:off x="1859317" y="2925584"/>
            <a:ext cx="1569660" cy="215444"/>
          </a:xfrm>
          <a:prstGeom prst="rect">
            <a:avLst/>
          </a:prstGeom>
        </p:spPr>
        <p:txBody>
          <a:bodyPr wrap="none">
            <a:spAutoFit/>
          </a:bodyPr>
          <a:lstStyle/>
          <a:p>
            <a:r>
              <a:rPr lang="en-CA" sz="800" dirty="0">
                <a:hlinkClick r:id="rId4"/>
              </a:rPr>
              <a:t>https://i.imgur.com/LR6p6hm.gif</a:t>
            </a:r>
            <a:endParaRPr lang="en-CA" sz="800" dirty="0"/>
          </a:p>
        </p:txBody>
      </p:sp>
      <p:sp>
        <p:nvSpPr>
          <p:cNvPr id="7" name="Rectangle 6">
            <a:extLst>
              <a:ext uri="{FF2B5EF4-FFF2-40B4-BE49-F238E27FC236}">
                <a16:creationId xmlns:a16="http://schemas.microsoft.com/office/drawing/2014/main" id="{6968D07B-1051-4EE8-BEC1-31216B6621FF}"/>
              </a:ext>
            </a:extLst>
          </p:cNvPr>
          <p:cNvSpPr/>
          <p:nvPr/>
        </p:nvSpPr>
        <p:spPr>
          <a:xfrm>
            <a:off x="1466134" y="5675174"/>
            <a:ext cx="2356025" cy="338554"/>
          </a:xfrm>
          <a:prstGeom prst="rect">
            <a:avLst/>
          </a:prstGeom>
        </p:spPr>
        <p:txBody>
          <a:bodyPr wrap="square">
            <a:spAutoFit/>
          </a:bodyPr>
          <a:lstStyle/>
          <a:p>
            <a:r>
              <a:rPr lang="en-CA" sz="800" dirty="0">
                <a:hlinkClick r:id="rId5"/>
              </a:rPr>
              <a:t>https://media1.tenor.com/images/0ff60891e985cb13d37273ea235bb938/tenor.gif?itemid=8518424</a:t>
            </a:r>
            <a:endParaRPr lang="en-CA" sz="800" dirty="0"/>
          </a:p>
        </p:txBody>
      </p:sp>
    </p:spTree>
    <p:extLst>
      <p:ext uri="{BB962C8B-B14F-4D97-AF65-F5344CB8AC3E}">
        <p14:creationId xmlns:p14="http://schemas.microsoft.com/office/powerpoint/2010/main" val="1464717156"/>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nodeType="withEffect">
                                  <p:stCondLst>
                                    <p:cond delay="0"/>
                                  </p:stCondLst>
                                  <p:childTnLst>
                                    <p:set>
                                      <p:cBhvr>
                                        <p:cTn id="17" dur="1" fill="hold">
                                          <p:stCondLst>
                                            <p:cond delay="0"/>
                                          </p:stCondLst>
                                        </p:cTn>
                                        <p:tgtEl>
                                          <p:spTgt spid="1028"/>
                                        </p:tgtEl>
                                        <p:attrNameLst>
                                          <p:attrName>style.visibility</p:attrName>
                                        </p:attrNameLst>
                                      </p:cBhvr>
                                      <p:to>
                                        <p:strVal val="visible"/>
                                      </p:to>
                                    </p:set>
                                    <p:animEffect transition="in" filter="fade">
                                      <p:cBhvr>
                                        <p:cTn id="18" dur="500"/>
                                        <p:tgtEl>
                                          <p:spTgt spid="102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Web Standards</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80753" y="1845733"/>
            <a:ext cx="11802140" cy="4501904"/>
          </a:xfrm>
        </p:spPr>
        <p:txBody>
          <a:bodyPr lIns="0">
            <a:noAutofit/>
          </a:bodyPr>
          <a:lstStyle/>
          <a:p>
            <a:pPr marL="324000" indent="-324000">
              <a:lnSpc>
                <a:spcPct val="100000"/>
              </a:lnSpc>
              <a:spcBef>
                <a:spcPts val="0"/>
              </a:spcBef>
              <a:spcAft>
                <a:spcPts val="1800"/>
              </a:spcAft>
              <a:buFont typeface="Calibri" panose="020F0502020204030204" pitchFamily="34" charset="0"/>
              <a:buChar char="•"/>
            </a:pPr>
            <a:r>
              <a:rPr lang="en-CA" sz="2800" dirty="0"/>
              <a:t>With all this diversity, there’s a very high probability that your website will look different to many of your visitors than it does to you as the developer.</a:t>
            </a:r>
          </a:p>
          <a:p>
            <a:pPr marL="324000" indent="-324000">
              <a:lnSpc>
                <a:spcPct val="100000"/>
              </a:lnSpc>
              <a:spcBef>
                <a:spcPts val="0"/>
              </a:spcBef>
              <a:spcAft>
                <a:spcPts val="1800"/>
              </a:spcAft>
              <a:buFont typeface="Calibri" panose="020F0502020204030204" pitchFamily="34" charset="0"/>
              <a:buChar char="•"/>
            </a:pPr>
            <a:r>
              <a:rPr lang="en-CA" sz="2800" dirty="0"/>
              <a:t>Despite all these differences, the most important part of your website is </a:t>
            </a:r>
            <a:r>
              <a:rPr lang="en-CA" sz="2800" b="1" dirty="0"/>
              <a:t>its content</a:t>
            </a:r>
            <a:r>
              <a:rPr lang="en-CA" sz="2800" dirty="0"/>
              <a:t>, and </a:t>
            </a:r>
            <a:r>
              <a:rPr lang="en-CA" sz="2800" b="1" i="1" u="sng" dirty="0"/>
              <a:t>all</a:t>
            </a:r>
            <a:r>
              <a:rPr lang="en-CA" sz="2800" dirty="0"/>
              <a:t> users should be able to access your content.</a:t>
            </a:r>
          </a:p>
        </p:txBody>
      </p:sp>
      <p:pic>
        <p:nvPicPr>
          <p:cNvPr id="4102" name="Picture 6" descr="Making Web Accessible for All | Humble Bits">
            <a:extLst>
              <a:ext uri="{FF2B5EF4-FFF2-40B4-BE49-F238E27FC236}">
                <a16:creationId xmlns:a16="http://schemas.microsoft.com/office/drawing/2014/main" id="{4BF62832-E318-4153-9017-1C20E29B41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19888" y="4096685"/>
            <a:ext cx="8323869" cy="214688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16F5F5B-0578-4829-8A04-6AFF07D5919F}"/>
              </a:ext>
            </a:extLst>
          </p:cNvPr>
          <p:cNvSpPr txBox="1"/>
          <p:nvPr/>
        </p:nvSpPr>
        <p:spPr>
          <a:xfrm>
            <a:off x="10279823" y="5227902"/>
            <a:ext cx="1751714" cy="1015663"/>
          </a:xfrm>
          <a:prstGeom prst="rect">
            <a:avLst/>
          </a:prstGeom>
          <a:noFill/>
        </p:spPr>
        <p:txBody>
          <a:bodyPr wrap="square">
            <a:spAutoFit/>
          </a:bodyPr>
          <a:lstStyle/>
          <a:p>
            <a:pPr algn="ctr"/>
            <a:r>
              <a:rPr lang="en-US" sz="1000" dirty="0">
                <a:hlinkClick r:id="rId3"/>
              </a:rPr>
              <a:t>https://encrypted-tbn0.gstatic.com/images?q=tbn:ANd9GcRy7vogFOfG8o9bZ7RYdhnZIOn4g1L2M-cLjjJaYwQG06AR7YjRNZccE8Wio3TmhzmQjg&amp;usqp=CAU</a:t>
            </a:r>
            <a:endParaRPr lang="en-US" sz="1000" dirty="0"/>
          </a:p>
        </p:txBody>
      </p:sp>
    </p:spTree>
    <p:extLst>
      <p:ext uri="{BB962C8B-B14F-4D97-AF65-F5344CB8AC3E}">
        <p14:creationId xmlns:p14="http://schemas.microsoft.com/office/powerpoint/2010/main" val="3203224567"/>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02"/>
                                        </p:tgtEl>
                                        <p:attrNameLst>
                                          <p:attrName>style.visibility</p:attrName>
                                        </p:attrNameLst>
                                      </p:cBhvr>
                                      <p:to>
                                        <p:strVal val="visible"/>
                                      </p:to>
                                    </p:set>
                                    <p:animEffect transition="in" filter="fade">
                                      <p:cBhvr>
                                        <p:cTn id="12" dur="500"/>
                                        <p:tgtEl>
                                          <p:spTgt spid="410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Web Standards</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80753" y="1845733"/>
            <a:ext cx="11802140" cy="4501904"/>
          </a:xfrm>
        </p:spPr>
        <p:txBody>
          <a:bodyPr lIns="0">
            <a:noAutofit/>
          </a:bodyPr>
          <a:lstStyle/>
          <a:p>
            <a:pPr marL="324000" indent="-324000">
              <a:lnSpc>
                <a:spcPct val="100000"/>
              </a:lnSpc>
              <a:spcBef>
                <a:spcPts val="0"/>
              </a:spcBef>
              <a:spcAft>
                <a:spcPts val="1800"/>
              </a:spcAft>
              <a:buFont typeface="Calibri" panose="020F0502020204030204" pitchFamily="34" charset="0"/>
              <a:buChar char="•"/>
            </a:pPr>
            <a:r>
              <a:rPr lang="en-CA" sz="2800" dirty="0"/>
              <a:t>The only way to ensure that your website works across all devices and configurations is to develop in accordance with </a:t>
            </a:r>
            <a:r>
              <a:rPr lang="en-CA" sz="2800" b="1" u="sng" dirty="0"/>
              <a:t>web standards.</a:t>
            </a:r>
          </a:p>
        </p:txBody>
      </p:sp>
      <p:pic>
        <p:nvPicPr>
          <p:cNvPr id="5122" name="Picture 2" descr="What is WCAG? Accessible websites and mobile applications | TTPSC %">
            <a:extLst>
              <a:ext uri="{FF2B5EF4-FFF2-40B4-BE49-F238E27FC236}">
                <a16:creationId xmlns:a16="http://schemas.microsoft.com/office/drawing/2014/main" id="{529C69B0-848F-49C4-86B2-A3568F84473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0649" r="4277" b="7001"/>
          <a:stretch/>
        </p:blipFill>
        <p:spPr bwMode="auto">
          <a:xfrm>
            <a:off x="701633" y="3040909"/>
            <a:ext cx="5539445" cy="267940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937A633-BF29-4D4B-A7C4-81C1E038BFE5}"/>
              </a:ext>
            </a:extLst>
          </p:cNvPr>
          <p:cNvSpPr txBox="1"/>
          <p:nvPr/>
        </p:nvSpPr>
        <p:spPr>
          <a:xfrm>
            <a:off x="1951342" y="5720316"/>
            <a:ext cx="3040025" cy="400110"/>
          </a:xfrm>
          <a:prstGeom prst="rect">
            <a:avLst/>
          </a:prstGeom>
          <a:noFill/>
        </p:spPr>
        <p:txBody>
          <a:bodyPr wrap="square">
            <a:spAutoFit/>
          </a:bodyPr>
          <a:lstStyle/>
          <a:p>
            <a:pPr algn="ctr"/>
            <a:r>
              <a:rPr lang="en-US" sz="1000" dirty="0">
                <a:hlinkClick r:id="rId3"/>
              </a:rPr>
              <a:t>https://ttpsc.com/wp3/wp-content/uploads/2020/04/TTpsc_post_WCAG_5-1.jpg</a:t>
            </a:r>
            <a:endParaRPr lang="en-US" sz="1000" dirty="0"/>
          </a:p>
        </p:txBody>
      </p:sp>
      <p:pic>
        <p:nvPicPr>
          <p:cNvPr id="5124" name="Picture 4" descr="What is ARIA: a useful web accessibility tour | Blog Drudesk">
            <a:extLst>
              <a:ext uri="{FF2B5EF4-FFF2-40B4-BE49-F238E27FC236}">
                <a16:creationId xmlns:a16="http://schemas.microsoft.com/office/drawing/2014/main" id="{4DDB7643-42C5-4806-99DE-8BF866B09D0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984" t="11008" r="2940" b="6651"/>
          <a:stretch/>
        </p:blipFill>
        <p:spPr bwMode="auto">
          <a:xfrm>
            <a:off x="6551159" y="2882548"/>
            <a:ext cx="4939208" cy="299612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958A67FB-C51B-4ABD-BEC0-142DB1D5450C}"/>
              </a:ext>
            </a:extLst>
          </p:cNvPr>
          <p:cNvSpPr txBox="1"/>
          <p:nvPr/>
        </p:nvSpPr>
        <p:spPr>
          <a:xfrm>
            <a:off x="7387336" y="5879802"/>
            <a:ext cx="3266853" cy="400110"/>
          </a:xfrm>
          <a:prstGeom prst="rect">
            <a:avLst/>
          </a:prstGeom>
          <a:noFill/>
        </p:spPr>
        <p:txBody>
          <a:bodyPr wrap="square">
            <a:spAutoFit/>
          </a:bodyPr>
          <a:lstStyle/>
          <a:p>
            <a:pPr algn="ctr"/>
            <a:r>
              <a:rPr lang="en-US" sz="1000" dirty="0">
                <a:hlinkClick r:id="rId5"/>
              </a:rPr>
              <a:t>https://drudesk.com/sites/default/files/2019-11/what-is-aria-and-why-use-it.jpg</a:t>
            </a:r>
            <a:endParaRPr lang="en-US" sz="1000" dirty="0"/>
          </a:p>
        </p:txBody>
      </p:sp>
    </p:spTree>
    <p:extLst>
      <p:ext uri="{BB962C8B-B14F-4D97-AF65-F5344CB8AC3E}">
        <p14:creationId xmlns:p14="http://schemas.microsoft.com/office/powerpoint/2010/main" val="4112372801"/>
      </p:ext>
    </p:extLst>
  </p:cSld>
  <p:clrMapOvr>
    <a:masterClrMapping/>
  </p:clrMapOvr>
  <p:transition spd="slow">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Web Standards</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2"/>
            <a:ext cx="10058400" cy="4431499"/>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b="1" i="1" u="sng" dirty="0"/>
              <a:t>Web standards</a:t>
            </a:r>
            <a:r>
              <a:rPr lang="en-CA" sz="2800" b="1" dirty="0"/>
              <a:t> </a:t>
            </a:r>
            <a:r>
              <a:rPr lang="en-CA" sz="2800" dirty="0"/>
              <a:t>are the core set of rules for developing websites.</a:t>
            </a:r>
          </a:p>
          <a:p>
            <a:pPr marL="799488" lvl="2" indent="-324000">
              <a:lnSpc>
                <a:spcPct val="100000"/>
              </a:lnSpc>
              <a:spcBef>
                <a:spcPts val="0"/>
              </a:spcBef>
              <a:spcAft>
                <a:spcPts val="1800"/>
              </a:spcAft>
              <a:buFont typeface="Calibri" panose="020F0502020204030204" pitchFamily="34" charset="0"/>
              <a:buChar char="•"/>
            </a:pPr>
            <a:r>
              <a:rPr lang="en-CA" sz="2400" dirty="0"/>
              <a:t>You </a:t>
            </a:r>
            <a:r>
              <a:rPr lang="en-CA" sz="2400" i="1" dirty="0"/>
              <a:t>can</a:t>
            </a:r>
            <a:r>
              <a:rPr lang="en-CA" sz="2400" dirty="0"/>
              <a:t> develop websites that do not comply with standards, but this increases the likelihood that many people will be unable to access your website the way you had intended.</a:t>
            </a:r>
          </a:p>
        </p:txBody>
      </p:sp>
      <p:pic>
        <p:nvPicPr>
          <p:cNvPr id="6148" name="Picture 4" descr="495,471 Frustration Stock Photos, Pictures &amp;amp; Royalty-Free Images - iStock">
            <a:extLst>
              <a:ext uri="{FF2B5EF4-FFF2-40B4-BE49-F238E27FC236}">
                <a16:creationId xmlns:a16="http://schemas.microsoft.com/office/drawing/2014/main" id="{6C3EF9B7-0F56-442B-8D67-9A445CE16A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9914" y="3650004"/>
            <a:ext cx="4352172" cy="306501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D0246D3-287F-4EFA-9C88-E33D07BD34C7}"/>
              </a:ext>
            </a:extLst>
          </p:cNvPr>
          <p:cNvSpPr txBox="1"/>
          <p:nvPr/>
        </p:nvSpPr>
        <p:spPr>
          <a:xfrm>
            <a:off x="8272086" y="5107680"/>
            <a:ext cx="1852723" cy="1169551"/>
          </a:xfrm>
          <a:prstGeom prst="rect">
            <a:avLst/>
          </a:prstGeom>
          <a:noFill/>
        </p:spPr>
        <p:txBody>
          <a:bodyPr wrap="square">
            <a:spAutoFit/>
          </a:bodyPr>
          <a:lstStyle/>
          <a:p>
            <a:pPr algn="ctr"/>
            <a:r>
              <a:rPr lang="en-US" sz="1000" dirty="0">
                <a:hlinkClick r:id="rId3"/>
              </a:rPr>
              <a:t>https://media.istockphoto.com/photos/overworked-man-lying-on-laptop-picture-id910148024?k=20&amp;m=910148024&amp;s=612x612&amp;w=0&amp;h=GVDXSdXvBDTOQOHijoxNcFljnS-cDrJKMWkc6-Rsos4=</a:t>
            </a:r>
            <a:endParaRPr lang="en-US" sz="1000" dirty="0"/>
          </a:p>
        </p:txBody>
      </p:sp>
    </p:spTree>
    <p:extLst>
      <p:ext uri="{BB962C8B-B14F-4D97-AF65-F5344CB8AC3E}">
        <p14:creationId xmlns:p14="http://schemas.microsoft.com/office/powerpoint/2010/main" val="2821355916"/>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148"/>
                                        </p:tgtEl>
                                        <p:attrNameLst>
                                          <p:attrName>style.visibility</p:attrName>
                                        </p:attrNameLst>
                                      </p:cBhvr>
                                      <p:to>
                                        <p:strVal val="visible"/>
                                      </p:to>
                                    </p:set>
                                    <p:animEffect transition="in" filter="fade">
                                      <p:cBhvr>
                                        <p:cTn id="10" dur="500"/>
                                        <p:tgtEl>
                                          <p:spTgt spid="614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CEDDD-5948-407A-BEAA-02E6AB65B0CD}"/>
              </a:ext>
            </a:extLst>
          </p:cNvPr>
          <p:cNvSpPr>
            <a:spLocks noGrp="1"/>
          </p:cNvSpPr>
          <p:nvPr>
            <p:ph type="title"/>
          </p:nvPr>
        </p:nvSpPr>
        <p:spPr/>
        <p:txBody>
          <a:bodyPr/>
          <a:lstStyle/>
          <a:p>
            <a:r>
              <a:rPr lang="en-CA" b="1" dirty="0"/>
              <a:t>Web Standards</a:t>
            </a:r>
          </a:p>
        </p:txBody>
      </p:sp>
      <p:sp>
        <p:nvSpPr>
          <p:cNvPr id="3" name="Content Placeholder 2">
            <a:extLst>
              <a:ext uri="{FF2B5EF4-FFF2-40B4-BE49-F238E27FC236}">
                <a16:creationId xmlns:a16="http://schemas.microsoft.com/office/drawing/2014/main" id="{D90F62BE-F6A2-417D-93B5-D908CB9A79DF}"/>
              </a:ext>
            </a:extLst>
          </p:cNvPr>
          <p:cNvSpPr>
            <a:spLocks noGrp="1"/>
          </p:cNvSpPr>
          <p:nvPr>
            <p:ph idx="1"/>
          </p:nvPr>
        </p:nvSpPr>
        <p:spPr>
          <a:xfrm>
            <a:off x="1097280" y="1845732"/>
            <a:ext cx="10058400" cy="4431499"/>
          </a:xfrm>
        </p:spPr>
        <p:txBody>
          <a:bodyPr lIns="0">
            <a:noAutofit/>
          </a:bodyPr>
          <a:lstStyle/>
          <a:p>
            <a:pPr marL="324000" indent="-324000">
              <a:lnSpc>
                <a:spcPct val="100000"/>
              </a:lnSpc>
              <a:spcBef>
                <a:spcPts val="0"/>
              </a:spcBef>
              <a:spcAft>
                <a:spcPts val="600"/>
              </a:spcAft>
              <a:buFont typeface="Calibri" panose="020F0502020204030204" pitchFamily="34" charset="0"/>
              <a:buChar char="•"/>
            </a:pPr>
            <a:r>
              <a:rPr lang="en-CA" sz="2800" dirty="0"/>
              <a:t>The central organization who is responsible for creating and maintaining web standards is the </a:t>
            </a:r>
            <a:r>
              <a:rPr lang="en-CA" sz="2800" b="1" dirty="0">
                <a:ln>
                  <a:solidFill>
                    <a:sysClr val="windowText" lastClr="000000"/>
                  </a:solidFill>
                </a:ln>
                <a:hlinkClick r:id="rId2"/>
              </a:rPr>
              <a:t>World Wide Web Consortium</a:t>
            </a:r>
            <a:r>
              <a:rPr lang="en-CA" sz="2800" dirty="0"/>
              <a:t> (W3C)</a:t>
            </a:r>
          </a:p>
          <a:p>
            <a:pPr marL="799488" lvl="2" indent="-324000">
              <a:lnSpc>
                <a:spcPct val="100000"/>
              </a:lnSpc>
              <a:spcBef>
                <a:spcPts val="0"/>
              </a:spcBef>
              <a:spcAft>
                <a:spcPts val="600"/>
              </a:spcAft>
              <a:buFont typeface="Calibri" panose="020F0502020204030204" pitchFamily="34" charset="0"/>
              <a:buChar char="•"/>
            </a:pPr>
            <a:r>
              <a:rPr lang="en-CA" sz="2400" dirty="0"/>
              <a:t>The W3C has defined dozens of standards, including the standard markup languages we use to build websites, </a:t>
            </a:r>
            <a:r>
              <a:rPr lang="en-CA" sz="2400" dirty="0" err="1"/>
              <a:t>HyperText</a:t>
            </a:r>
            <a:r>
              <a:rPr lang="en-CA" sz="2400" dirty="0"/>
              <a:t> Markup Language (HTML) and Cascading Style Sheets (CSS)</a:t>
            </a:r>
          </a:p>
        </p:txBody>
      </p:sp>
      <p:pic>
        <p:nvPicPr>
          <p:cNvPr id="7170" name="Picture 2" descr="Amazon Joins the W3C | AWS Open Source Blog">
            <a:extLst>
              <a:ext uri="{FF2B5EF4-FFF2-40B4-BE49-F238E27FC236}">
                <a16:creationId xmlns:a16="http://schemas.microsoft.com/office/drawing/2014/main" id="{EFBE11F1-565C-4F90-BE5A-5909F327DAE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8093" b="30884"/>
          <a:stretch/>
        </p:blipFill>
        <p:spPr bwMode="auto">
          <a:xfrm>
            <a:off x="2316480" y="4497571"/>
            <a:ext cx="7620000" cy="156298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0ACDF1C-E2B6-47C7-8D7B-EAA46BDDB8DE}"/>
              </a:ext>
            </a:extLst>
          </p:cNvPr>
          <p:cNvSpPr txBox="1"/>
          <p:nvPr/>
        </p:nvSpPr>
        <p:spPr>
          <a:xfrm>
            <a:off x="9936480" y="5569345"/>
            <a:ext cx="1873988" cy="707886"/>
          </a:xfrm>
          <a:prstGeom prst="rect">
            <a:avLst/>
          </a:prstGeom>
          <a:noFill/>
        </p:spPr>
        <p:txBody>
          <a:bodyPr wrap="square">
            <a:spAutoFit/>
          </a:bodyPr>
          <a:lstStyle/>
          <a:p>
            <a:pPr algn="ctr"/>
            <a:r>
              <a:rPr lang="en-US" sz="1000" dirty="0">
                <a:hlinkClick r:id="rId4"/>
              </a:rPr>
              <a:t>https://d2908q01vomqb2.cloudfront.net/ca3512f4dfa95a03169c5a670a4c91a19b3077b4/2018/10/18/w3c_logo-800x400.jpg</a:t>
            </a:r>
            <a:endParaRPr lang="en-US" sz="1000" dirty="0"/>
          </a:p>
        </p:txBody>
      </p:sp>
    </p:spTree>
    <p:extLst>
      <p:ext uri="{BB962C8B-B14F-4D97-AF65-F5344CB8AC3E}">
        <p14:creationId xmlns:p14="http://schemas.microsoft.com/office/powerpoint/2010/main" val="1573052879"/>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CultureName xmlns="44c4e3e2-08f2-4c10-ac0e-90620e4a44cd" xsi:nil="true"/>
    <Students xmlns="44c4e3e2-08f2-4c10-ac0e-90620e4a44cd">
      <UserInfo>
        <DisplayName/>
        <AccountId xsi:nil="true"/>
        <AccountType/>
      </UserInfo>
    </Students>
    <Has_Teacher_Only_SectionGroup xmlns="44c4e3e2-08f2-4c10-ac0e-90620e4a44cd" xsi:nil="true"/>
    <Is_Collaboration_Space_Locked xmlns="44c4e3e2-08f2-4c10-ac0e-90620e4a44cd" xsi:nil="true"/>
    <Teachers xmlns="44c4e3e2-08f2-4c10-ac0e-90620e4a44cd">
      <UserInfo>
        <DisplayName/>
        <AccountId xsi:nil="true"/>
        <AccountType/>
      </UserInfo>
    </Teachers>
    <Self_Registration_Enabled xmlns="44c4e3e2-08f2-4c10-ac0e-90620e4a44cd" xsi:nil="true"/>
    <Members xmlns="44c4e3e2-08f2-4c10-ac0e-90620e4a44cd">
      <UserInfo>
        <DisplayName/>
        <AccountId xsi:nil="true"/>
        <AccountType/>
      </UserInfo>
    </Members>
    <Member_Groups xmlns="44c4e3e2-08f2-4c10-ac0e-90620e4a44cd">
      <UserInfo>
        <DisplayName/>
        <AccountId xsi:nil="true"/>
        <AccountType/>
      </UserInfo>
    </Member_Groups>
    <AppVersion xmlns="44c4e3e2-08f2-4c10-ac0e-90620e4a44cd" xsi:nil="true"/>
    <TeamsChannelId xmlns="44c4e3e2-08f2-4c10-ac0e-90620e4a44cd" xsi:nil="true"/>
    <IsNotebookLocked xmlns="44c4e3e2-08f2-4c10-ac0e-90620e4a44cd" xsi:nil="true"/>
    <NotebookType xmlns="44c4e3e2-08f2-4c10-ac0e-90620e4a44cd" xsi:nil="true"/>
    <Math_Settings xmlns="44c4e3e2-08f2-4c10-ac0e-90620e4a44cd" xsi:nil="true"/>
    <Invited_Leaders xmlns="44c4e3e2-08f2-4c10-ac0e-90620e4a44cd" xsi:nil="true"/>
    <FolderType xmlns="44c4e3e2-08f2-4c10-ac0e-90620e4a44cd" xsi:nil="true"/>
    <Owner xmlns="44c4e3e2-08f2-4c10-ac0e-90620e4a44cd">
      <UserInfo>
        <DisplayName/>
        <AccountId xsi:nil="true"/>
        <AccountType/>
      </UserInfo>
    </Owner>
    <Student_Groups xmlns="44c4e3e2-08f2-4c10-ac0e-90620e4a44cd">
      <UserInfo>
        <DisplayName/>
        <AccountId xsi:nil="true"/>
        <AccountType/>
      </UserInfo>
    </Student_Groups>
    <Distribution_Groups xmlns="44c4e3e2-08f2-4c10-ac0e-90620e4a44cd" xsi:nil="true"/>
    <Invited_Students xmlns="44c4e3e2-08f2-4c10-ac0e-90620e4a44cd" xsi:nil="true"/>
    <LMS_Mappings xmlns="44c4e3e2-08f2-4c10-ac0e-90620e4a44cd" xsi:nil="true"/>
    <Leaders xmlns="44c4e3e2-08f2-4c10-ac0e-90620e4a44cd">
      <UserInfo>
        <DisplayName/>
        <AccountId xsi:nil="true"/>
        <AccountType/>
      </UserInfo>
    </Leaders>
    <Templates xmlns="44c4e3e2-08f2-4c10-ac0e-90620e4a44cd" xsi:nil="true"/>
    <Has_Leaders_Only_SectionGroup xmlns="44c4e3e2-08f2-4c10-ac0e-90620e4a44cd" xsi:nil="true"/>
    <DefaultSectionNames xmlns="44c4e3e2-08f2-4c10-ac0e-90620e4a44cd" xsi:nil="true"/>
    <Invited_Members xmlns="44c4e3e2-08f2-4c10-ac0e-90620e4a44cd" xsi:nil="true"/>
    <Invited_Teachers xmlns="44c4e3e2-08f2-4c10-ac0e-90620e4a44c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5979287EA5BA64EBD7B7BE5C845CC6A" ma:contentTypeVersion="37" ma:contentTypeDescription="Create a new document." ma:contentTypeScope="" ma:versionID="aa3492a18265faf14c1eeab7df51b540">
  <xsd:schema xmlns:xsd="http://www.w3.org/2001/XMLSchema" xmlns:xs="http://www.w3.org/2001/XMLSchema" xmlns:p="http://schemas.microsoft.com/office/2006/metadata/properties" xmlns:ns3="44c4e3e2-08f2-4c10-ac0e-90620e4a44cd" xmlns:ns4="40000cdd-2178-4849-9e1b-34af40a3633e" targetNamespace="http://schemas.microsoft.com/office/2006/metadata/properties" ma:root="true" ma:fieldsID="d15a915ab7be7d281c5d37d370e5473c" ns3:_="" ns4:_="">
    <xsd:import namespace="44c4e3e2-08f2-4c10-ac0e-90620e4a44cd"/>
    <xsd:import namespace="40000cdd-2178-4849-9e1b-34af40a3633e"/>
    <xsd:element name="properties">
      <xsd:complexType>
        <xsd:sequence>
          <xsd:element name="documentManagement">
            <xsd:complexType>
              <xsd:all>
                <xsd:element ref="ns3:NotebookType" minOccurs="0"/>
                <xsd:element ref="ns3:FolderType" minOccurs="0"/>
                <xsd:element ref="ns3:CultureName" minOccurs="0"/>
                <xsd:element ref="ns3:AppVersion" minOccurs="0"/>
                <xsd:element ref="ns3:TeamsChannelId" minOccurs="0"/>
                <xsd:element ref="ns3:Owner" minOccurs="0"/>
                <xsd:element ref="ns3:DefaultSectionNames" minOccurs="0"/>
                <xsd:element ref="ns3:Templates" minOccurs="0"/>
                <xsd:element ref="ns3:Teachers" minOccurs="0"/>
                <xsd:element ref="ns3:Students" minOccurs="0"/>
                <xsd:element ref="ns3:Student_Groups" minOccurs="0"/>
                <xsd:element ref="ns3:Invited_Teachers" minOccurs="0"/>
                <xsd:element ref="ns3:Invited_Students" minOccurs="0"/>
                <xsd:element ref="ns3:Self_Registration_Enabled" minOccurs="0"/>
                <xsd:element ref="ns3:Has_Teacher_Only_SectionGroup" minOccurs="0"/>
                <xsd:element ref="ns3:Is_Collaboration_Space_Locked" minOccurs="0"/>
                <xsd:element ref="ns3:IsNotebookLocked" minOccurs="0"/>
                <xsd:element ref="ns4:SharedWithUsers" minOccurs="0"/>
                <xsd:element ref="ns4:SharedWithDetails" minOccurs="0"/>
                <xsd:element ref="ns4:SharingHintHash" minOccurs="0"/>
                <xsd:element ref="ns3:MediaServiceMetadata" minOccurs="0"/>
                <xsd:element ref="ns3:MediaServiceFastMetadata" minOccurs="0"/>
                <xsd:element ref="ns3:MediaServiceAutoTags" minOccurs="0"/>
                <xsd:element ref="ns3:MediaServiceDateTaken" minOccurs="0"/>
                <xsd:element ref="ns3:MediaServiceLocation" minOccurs="0"/>
                <xsd:element ref="ns3:MediaServiceOCR" minOccurs="0"/>
                <xsd:element ref="ns3:Math_Settings" minOccurs="0"/>
                <xsd:element ref="ns3:Leaders" minOccurs="0"/>
                <xsd:element ref="ns3:Members" minOccurs="0"/>
                <xsd:element ref="ns3:Member_Groups" minOccurs="0"/>
                <xsd:element ref="ns3:Distribution_Groups" minOccurs="0"/>
                <xsd:element ref="ns3:LMS_Mappings" minOccurs="0"/>
                <xsd:element ref="ns3:Invited_Leaders" minOccurs="0"/>
                <xsd:element ref="ns3:Invited_Members" minOccurs="0"/>
                <xsd:element ref="ns3:Has_Leaders_Only_SectionGroup"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c4e3e2-08f2-4c10-ac0e-90620e4a44cd" elementFormDefault="qualified">
    <xsd:import namespace="http://schemas.microsoft.com/office/2006/documentManagement/types"/>
    <xsd:import namespace="http://schemas.microsoft.com/office/infopath/2007/PartnerControls"/>
    <xsd:element name="NotebookType" ma:index="8" nillable="true" ma:displayName="Notebook Type" ma:internalName="NotebookType">
      <xsd:simpleType>
        <xsd:restriction base="dms:Text"/>
      </xsd:simpleType>
    </xsd:element>
    <xsd:element name="FolderType" ma:index="9" nillable="true" ma:displayName="Folder Type" ma:internalName="FolderType">
      <xsd:simpleType>
        <xsd:restriction base="dms:Text"/>
      </xsd:simpleType>
    </xsd:element>
    <xsd:element name="CultureName" ma:index="10" nillable="true" ma:displayName="Culture Name" ma:internalName="CultureName">
      <xsd:simpleType>
        <xsd:restriction base="dms:Text"/>
      </xsd:simpleType>
    </xsd:element>
    <xsd:element name="AppVersion" ma:index="11" nillable="true" ma:displayName="App Version" ma:internalName="AppVersion">
      <xsd:simpleType>
        <xsd:restriction base="dms:Text"/>
      </xsd:simpleType>
    </xsd:element>
    <xsd:element name="TeamsChannelId" ma:index="12" nillable="true" ma:displayName="Teams Channel Id" ma:internalName="TeamsChannelId">
      <xsd:simpleType>
        <xsd:restriction base="dms:Text"/>
      </xsd:simpleType>
    </xsd:element>
    <xsd:element name="Owner" ma:index="13"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efaultSectionNames" ma:index="14" nillable="true" ma:displayName="Default Section Names" ma:internalName="DefaultSectionNames">
      <xsd:simpleType>
        <xsd:restriction base="dms:Note">
          <xsd:maxLength value="255"/>
        </xsd:restriction>
      </xsd:simpleType>
    </xsd:element>
    <xsd:element name="Templates" ma:index="15" nillable="true" ma:displayName="Templates" ma:internalName="Templates">
      <xsd:simpleType>
        <xsd:restriction base="dms:Note">
          <xsd:maxLength value="255"/>
        </xsd:restriction>
      </xsd:simpleType>
    </xsd:element>
    <xsd:element name="Teachers" ma:index="16"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17"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18"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Invited_Teachers" ma:index="19" nillable="true" ma:displayName="Invited Teachers" ma:internalName="Invited_Teachers">
      <xsd:simpleType>
        <xsd:restriction base="dms:Note">
          <xsd:maxLength value="255"/>
        </xsd:restriction>
      </xsd:simpleType>
    </xsd:element>
    <xsd:element name="Invited_Students" ma:index="20" nillable="true" ma:displayName="Invited Students" ma:internalName="Invited_Students">
      <xsd:simpleType>
        <xsd:restriction base="dms:Note">
          <xsd:maxLength value="255"/>
        </xsd:restriction>
      </xsd:simpleType>
    </xsd:element>
    <xsd:element name="Self_Registration_Enabled" ma:index="21" nillable="true" ma:displayName="Self Registration Enabled" ma:internalName="Self_Registration_Enabled">
      <xsd:simpleType>
        <xsd:restriction base="dms:Boolean"/>
      </xsd:simpleType>
    </xsd:element>
    <xsd:element name="Has_Teacher_Only_SectionGroup" ma:index="22" nillable="true" ma:displayName="Has Teacher Only SectionGroup" ma:internalName="Has_Teacher_Only_SectionGroup">
      <xsd:simpleType>
        <xsd:restriction base="dms:Boolean"/>
      </xsd:simpleType>
    </xsd:element>
    <xsd:element name="Is_Collaboration_Space_Locked" ma:index="23" nillable="true" ma:displayName="Is Collaboration Space Locked" ma:internalName="Is_Collaboration_Space_Locked">
      <xsd:simpleType>
        <xsd:restriction base="dms:Boolean"/>
      </xsd:simpleType>
    </xsd:element>
    <xsd:element name="IsNotebookLocked" ma:index="24" nillable="true" ma:displayName="Is Notebook Locked" ma:internalName="IsNotebookLocked">
      <xsd:simpleType>
        <xsd:restriction base="dms:Boolean"/>
      </xsd:simpleType>
    </xsd:element>
    <xsd:element name="MediaServiceMetadata" ma:index="28" nillable="true" ma:displayName="MediaServiceMetadata" ma:hidden="true" ma:internalName="MediaServiceMetadata" ma:readOnly="true">
      <xsd:simpleType>
        <xsd:restriction base="dms:Note"/>
      </xsd:simpleType>
    </xsd:element>
    <xsd:element name="MediaServiceFastMetadata" ma:index="29" nillable="true" ma:displayName="MediaServiceFastMetadata" ma:hidden="true" ma:internalName="MediaServiceFastMetadata" ma:readOnly="true">
      <xsd:simpleType>
        <xsd:restriction base="dms:Note"/>
      </xsd:simpleType>
    </xsd:element>
    <xsd:element name="MediaServiceAutoTags" ma:index="30" nillable="true" ma:displayName="MediaServiceAutoTags" ma:internalName="MediaServiceAutoTags" ma:readOnly="true">
      <xsd:simpleType>
        <xsd:restriction base="dms:Text"/>
      </xsd:simpleType>
    </xsd:element>
    <xsd:element name="MediaServiceDateTaken" ma:index="31" nillable="true" ma:displayName="MediaServiceDateTaken" ma:hidden="true" ma:internalName="MediaServiceDateTaken" ma:readOnly="true">
      <xsd:simpleType>
        <xsd:restriction base="dms:Text"/>
      </xsd:simpleType>
    </xsd:element>
    <xsd:element name="MediaServiceLocation" ma:index="32" nillable="true" ma:displayName="MediaServiceLocation" ma:internalName="MediaServiceLocation" ma:readOnly="true">
      <xsd:simpleType>
        <xsd:restriction base="dms:Text"/>
      </xsd:simpleType>
    </xsd:element>
    <xsd:element name="MediaServiceOCR" ma:index="33" nillable="true" ma:displayName="MediaServiceOCR" ma:internalName="MediaServiceOCR" ma:readOnly="true">
      <xsd:simpleType>
        <xsd:restriction base="dms:Note">
          <xsd:maxLength value="255"/>
        </xsd:restriction>
      </xsd:simpleType>
    </xsd:element>
    <xsd:element name="Math_Settings" ma:index="34" nillable="true" ma:displayName="Math Settings" ma:internalName="Math_Settings">
      <xsd:simpleType>
        <xsd:restriction base="dms:Text"/>
      </xsd:simpleType>
    </xsd:element>
    <xsd:element name="Leaders" ma:index="35" nillable="true" ma:displayName="Leaders" ma:internalName="Lead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mbers" ma:index="36" nillable="true" ma:displayName="Members" ma:internalName="Memb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ember_Groups" ma:index="37" nillable="true" ma:displayName="Member Groups" ma:internalName="Member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istribution_Groups" ma:index="38" nillable="true" ma:displayName="Distribution Groups" ma:internalName="Distribution_Groups">
      <xsd:simpleType>
        <xsd:restriction base="dms:Note">
          <xsd:maxLength value="255"/>
        </xsd:restriction>
      </xsd:simpleType>
    </xsd:element>
    <xsd:element name="LMS_Mappings" ma:index="39" nillable="true" ma:displayName="LMS Mappings" ma:internalName="LMS_Mappings">
      <xsd:simpleType>
        <xsd:restriction base="dms:Note">
          <xsd:maxLength value="255"/>
        </xsd:restriction>
      </xsd:simpleType>
    </xsd:element>
    <xsd:element name="Invited_Leaders" ma:index="40" nillable="true" ma:displayName="Invited Leaders" ma:internalName="Invited_Leaders">
      <xsd:simpleType>
        <xsd:restriction base="dms:Note">
          <xsd:maxLength value="255"/>
        </xsd:restriction>
      </xsd:simpleType>
    </xsd:element>
    <xsd:element name="Invited_Members" ma:index="41" nillable="true" ma:displayName="Invited Members" ma:internalName="Invited_Members">
      <xsd:simpleType>
        <xsd:restriction base="dms:Note">
          <xsd:maxLength value="255"/>
        </xsd:restriction>
      </xsd:simpleType>
    </xsd:element>
    <xsd:element name="Has_Leaders_Only_SectionGroup" ma:index="42" nillable="true" ma:displayName="Has Leaders Only SectionGroup" ma:internalName="Has_Leaders_Only_SectionGroup">
      <xsd:simpleType>
        <xsd:restriction base="dms:Boolean"/>
      </xsd:simpleType>
    </xsd:element>
    <xsd:element name="MediaServiceGenerationTime" ma:index="43" nillable="true" ma:displayName="MediaServiceGenerationTime" ma:hidden="true" ma:internalName="MediaServiceGenerationTime" ma:readOnly="true">
      <xsd:simpleType>
        <xsd:restriction base="dms:Text"/>
      </xsd:simpleType>
    </xsd:element>
    <xsd:element name="MediaServiceEventHashCode" ma:index="44"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0000cdd-2178-4849-9e1b-34af40a3633e" elementFormDefault="qualified">
    <xsd:import namespace="http://schemas.microsoft.com/office/2006/documentManagement/types"/>
    <xsd:import namespace="http://schemas.microsoft.com/office/infopath/2007/PartnerControls"/>
    <xsd:element name="SharedWithUsers" ma:index="2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6" nillable="true" ma:displayName="Shared With Details" ma:internalName="SharedWithDetails" ma:readOnly="true">
      <xsd:simpleType>
        <xsd:restriction base="dms:Note">
          <xsd:maxLength value="255"/>
        </xsd:restriction>
      </xsd:simpleType>
    </xsd:element>
    <xsd:element name="SharingHintHash" ma:index="2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5DE2B6D-66A8-494D-9632-031591E3CFA6}">
  <ds:schemaRefs>
    <ds:schemaRef ds:uri="44c4e3e2-08f2-4c10-ac0e-90620e4a44cd"/>
    <ds:schemaRef ds:uri="http://purl.org/dc/terms/"/>
    <ds:schemaRef ds:uri="http://schemas.openxmlformats.org/package/2006/metadata/core-properties"/>
    <ds:schemaRef ds:uri="http://purl.org/dc/elements/1.1/"/>
    <ds:schemaRef ds:uri="http://purl.org/dc/dcmitype/"/>
    <ds:schemaRef ds:uri="http://schemas.microsoft.com/office/infopath/2007/PartnerControls"/>
    <ds:schemaRef ds:uri="http://schemas.microsoft.com/office/2006/metadata/properties"/>
    <ds:schemaRef ds:uri="http://schemas.microsoft.com/office/2006/documentManagement/types"/>
    <ds:schemaRef ds:uri="40000cdd-2178-4849-9e1b-34af40a3633e"/>
    <ds:schemaRef ds:uri="http://www.w3.org/XML/1998/namespace"/>
  </ds:schemaRefs>
</ds:datastoreItem>
</file>

<file path=customXml/itemProps2.xml><?xml version="1.0" encoding="utf-8"?>
<ds:datastoreItem xmlns:ds="http://schemas.openxmlformats.org/officeDocument/2006/customXml" ds:itemID="{A8FD3CB8-FE10-4B1E-A081-1B5489931C81}">
  <ds:schemaRefs>
    <ds:schemaRef ds:uri="http://schemas.microsoft.com/sharepoint/v3/contenttype/forms"/>
  </ds:schemaRefs>
</ds:datastoreItem>
</file>

<file path=customXml/itemProps3.xml><?xml version="1.0" encoding="utf-8"?>
<ds:datastoreItem xmlns:ds="http://schemas.openxmlformats.org/officeDocument/2006/customXml" ds:itemID="{54225720-C879-48C1-A7BD-E93DB80098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c4e3e2-08f2-4c10-ac0e-90620e4a44cd"/>
    <ds:schemaRef ds:uri="40000cdd-2178-4849-9e1b-34af40a363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1121</TotalTime>
  <Words>2689</Words>
  <Application>Microsoft Office PowerPoint</Application>
  <PresentationFormat>Widescreen</PresentationFormat>
  <Paragraphs>159</Paragraphs>
  <Slides>34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34</vt:i4>
      </vt:variant>
    </vt:vector>
  </HeadingPairs>
  <TitlesOfParts>
    <vt:vector size="37" baseType="lpstr">
      <vt:lpstr>Calibri</vt:lpstr>
      <vt:lpstr>Calibri Light</vt:lpstr>
      <vt:lpstr>Retrospect</vt:lpstr>
      <vt:lpstr>Web Standards And Accessibility</vt:lpstr>
      <vt:lpstr>Web Standards</vt:lpstr>
      <vt:lpstr>Web Standards</vt:lpstr>
      <vt:lpstr>Web Standards</vt:lpstr>
      <vt:lpstr>Web Standards</vt:lpstr>
      <vt:lpstr>Web Standards</vt:lpstr>
      <vt:lpstr>Web Standards</vt:lpstr>
      <vt:lpstr>Web Standards</vt:lpstr>
      <vt:lpstr>Web Standards</vt:lpstr>
      <vt:lpstr>ACTIVITY TIME!</vt:lpstr>
      <vt:lpstr>Why Are Web Standards Important? (Part 1 of 2)</vt:lpstr>
      <vt:lpstr>Why Are Web Standards Important? (Part 2 of 2)</vt:lpstr>
      <vt:lpstr>How People With Disabilities  Access the Web</vt:lpstr>
      <vt:lpstr>Web Accessibility (Video 1)</vt:lpstr>
      <vt:lpstr>Web Accessibility (Video 2)</vt:lpstr>
      <vt:lpstr>Web Accessibility (Video 3)</vt:lpstr>
      <vt:lpstr>ACTIVITY TIME!</vt:lpstr>
      <vt:lpstr>ACTIVITY TIME!</vt:lpstr>
      <vt:lpstr>ACTIVITY TIME!</vt:lpstr>
      <vt:lpstr>ACTIVITY TIME!</vt:lpstr>
      <vt:lpstr>ACTIVITY TIME!</vt:lpstr>
      <vt:lpstr>ACTIVITY TIME!</vt:lpstr>
      <vt:lpstr>ACTIVITY TIME!</vt:lpstr>
      <vt:lpstr>ACTIVITY TIME!</vt:lpstr>
      <vt:lpstr>ACTIVITY TIME!</vt:lpstr>
      <vt:lpstr>So How Do I Get Started?</vt:lpstr>
      <vt:lpstr>Getting Started</vt:lpstr>
      <vt:lpstr>Getting Started</vt:lpstr>
      <vt:lpstr>Getting Started</vt:lpstr>
      <vt:lpstr>TRY THIS!</vt:lpstr>
      <vt:lpstr>TRY THIS! (Part 1 of 3)</vt:lpstr>
      <vt:lpstr>TRY THIS! (Part 2 of 3)</vt:lpstr>
      <vt:lpstr>TRY THIS! (Part 3 of 3)</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Standards And Accessibility</dc:title>
  <dc:creator>Scott Hardman</dc:creator>
  <cp:lastModifiedBy>Ashley Hoitink</cp:lastModifiedBy>
  <cp:revision>29</cp:revision>
  <dcterms:created xsi:type="dcterms:W3CDTF">2019-08-29T16:31:02Z</dcterms:created>
  <dcterms:modified xsi:type="dcterms:W3CDTF">2025-03-03T15:08:04Z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0x010100A5979287EA5BA64EBD7B7BE5C845CC6A</vt:lpwstr>
  </property>
</Properties>
</file>